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323" r:id="rId5"/>
    <p:sldId id="325" r:id="rId6"/>
    <p:sldId id="356" r:id="rId7"/>
    <p:sldId id="331" r:id="rId8"/>
    <p:sldId id="324" r:id="rId9"/>
    <p:sldId id="272" r:id="rId10"/>
    <p:sldId id="390" r:id="rId11"/>
    <p:sldId id="400" r:id="rId12"/>
    <p:sldId id="401" r:id="rId13"/>
    <p:sldId id="402" r:id="rId14"/>
    <p:sldId id="403" r:id="rId15"/>
    <p:sldId id="404" r:id="rId16"/>
    <p:sldId id="295" r:id="rId17"/>
    <p:sldId id="301" r:id="rId18"/>
    <p:sldId id="410" r:id="rId19"/>
    <p:sldId id="316" r:id="rId20"/>
    <p:sldId id="319" r:id="rId21"/>
    <p:sldId id="306" r:id="rId22"/>
    <p:sldId id="391" r:id="rId23"/>
  </p:sldIdLst>
  <p:sldSz cx="9144000" cy="6858000" type="screen4x3"/>
  <p:notesSz cx="6858000" cy="9144000"/>
  <p:custDataLst>
    <p:tags r:id="rId2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CBDF"/>
    <a:srgbClr val="FDD1D1"/>
    <a:srgbClr val="CCECFF"/>
    <a:srgbClr val="FFFF99"/>
    <a:srgbClr val="99F9BE"/>
    <a:srgbClr val="F6F5F0"/>
    <a:srgbClr val="D5D5D5"/>
    <a:srgbClr val="F6882E"/>
    <a:srgbClr val="FBFAF7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22899-52FA-4B35-8E84-327A1D2761C8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5B33C6-EC6E-4262-B67B-06FE74B81579}">
      <dgm:prSet phldrT="[Текст]" custT="1"/>
      <dgm:spPr>
        <a:xfrm>
          <a:off x="6517" y="1028300"/>
          <a:ext cx="1625846" cy="81292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Европейский Юг - </a:t>
          </a:r>
        </a:p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Северный Кавказ </a:t>
          </a:r>
          <a:endParaRPr lang="ru-RU" sz="1800" b="1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FA43E4A9-AEF5-456B-9668-55B89F500189}" type="parTrans" cxnId="{F475794C-4831-4995-9BC0-BD402818DE42}">
      <dgm:prSet/>
      <dgm:spPr/>
      <dgm:t>
        <a:bodyPr/>
        <a:lstStyle/>
        <a:p>
          <a:endParaRPr lang="ru-RU" sz="1800" b="1"/>
        </a:p>
      </dgm:t>
    </dgm:pt>
    <dgm:pt modelId="{9185836F-6A2E-446E-9B10-B9580DD45A5E}" type="sibTrans" cxnId="{F475794C-4831-4995-9BC0-BD402818DE42}">
      <dgm:prSet/>
      <dgm:spPr/>
      <dgm:t>
        <a:bodyPr/>
        <a:lstStyle/>
        <a:p>
          <a:endParaRPr lang="ru-RU" sz="1800" b="1"/>
        </a:p>
      </dgm:t>
    </dgm:pt>
    <dgm:pt modelId="{DCCA192B-2ABE-4DEC-BDF9-406E83128AF4}">
      <dgm:prSet phldrT="[Текст]" custT="1"/>
      <dgm:spPr>
        <a:xfrm>
          <a:off x="2282701" y="555101"/>
          <a:ext cx="1625846" cy="46417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республики</a:t>
          </a:r>
          <a:endParaRPr lang="ru-RU" sz="1800" b="1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5DCF68E2-EBE1-45A2-818B-991765782C65}" type="parTrans" cxnId="{7C15CF78-46E2-4FA3-B3B9-4C622DD9E678}">
      <dgm:prSet custT="1"/>
      <dgm:spPr>
        <a:xfrm rot="18907332">
          <a:off x="1498651" y="1082527"/>
          <a:ext cx="917762" cy="56897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917762" y="28448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18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FB5A311-B40D-407B-B9F2-5693CF3116AA}" type="sibTrans" cxnId="{7C15CF78-46E2-4FA3-B3B9-4C622DD9E678}">
      <dgm:prSet/>
      <dgm:spPr/>
      <dgm:t>
        <a:bodyPr/>
        <a:lstStyle/>
        <a:p>
          <a:endParaRPr lang="ru-RU" sz="1800" b="1"/>
        </a:p>
      </dgm:t>
    </dgm:pt>
    <dgm:pt modelId="{D0DA61BB-9FDF-43AC-AACE-0868718CA420}">
      <dgm:prSet phldrT="[Текст]" custT="1"/>
      <dgm:spPr>
        <a:xfrm>
          <a:off x="4558886" y="195094"/>
          <a:ext cx="1625846" cy="118419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Адыгея</a:t>
          </a:r>
        </a:p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Дагестан</a:t>
          </a:r>
        </a:p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Ингушетия</a:t>
          </a:r>
        </a:p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Чеченская</a:t>
          </a:r>
        </a:p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Кабардино-Балкария</a:t>
          </a:r>
        </a:p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Карачаево-Черкессия</a:t>
          </a:r>
        </a:p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Северная Осетия-Алания</a:t>
          </a:r>
          <a:endParaRPr lang="ru-RU" sz="1800" b="1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7AF9D455-800F-4BC0-B7D0-EB0BCE43DF97}" type="parTrans" cxnId="{BEE2A4C8-3276-4504-9CEF-F149EB502A20}">
      <dgm:prSet custT="1"/>
      <dgm:spPr>
        <a:xfrm>
          <a:off x="3908548" y="758742"/>
          <a:ext cx="650338" cy="56897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650338" y="2844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18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85A293E-174E-46B5-B231-9EE988EB525A}" type="sibTrans" cxnId="{BEE2A4C8-3276-4504-9CEF-F149EB502A20}">
      <dgm:prSet/>
      <dgm:spPr/>
      <dgm:t>
        <a:bodyPr/>
        <a:lstStyle/>
        <a:p>
          <a:endParaRPr lang="ru-RU" sz="1800" b="1"/>
        </a:p>
      </dgm:t>
    </dgm:pt>
    <dgm:pt modelId="{559C53CB-2551-4D77-A709-FC91DA85D53E}">
      <dgm:prSet phldrT="[Текст]" custT="1"/>
      <dgm:spPr>
        <a:xfrm>
          <a:off x="2282701" y="1558846"/>
          <a:ext cx="1625846" cy="23711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область</a:t>
          </a:r>
          <a:endParaRPr lang="ru-RU" sz="18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14F119B-C408-4B42-A70D-6E42BA908CA6}" type="parTrans" cxnId="{EA41C627-6A72-47CD-A661-8766A8B21D40}">
      <dgm:prSet custT="1"/>
      <dgm:spPr>
        <a:xfrm rot="1227633">
          <a:off x="1610468" y="1527633"/>
          <a:ext cx="694128" cy="56897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694128" y="28448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18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2DF5C63-34A1-44D2-B160-30ED80F52E10}" type="sibTrans" cxnId="{EA41C627-6A72-47CD-A661-8766A8B21D40}">
      <dgm:prSet/>
      <dgm:spPr/>
      <dgm:t>
        <a:bodyPr/>
        <a:lstStyle/>
        <a:p>
          <a:endParaRPr lang="ru-RU" sz="1800" b="1"/>
        </a:p>
      </dgm:t>
    </dgm:pt>
    <dgm:pt modelId="{8437997A-E7F5-4978-B997-77F6ADB6221C}">
      <dgm:prSet phldrT="[Текст]" custT="1"/>
      <dgm:spPr>
        <a:xfrm>
          <a:off x="4558886" y="1501226"/>
          <a:ext cx="1625846" cy="35235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Ростовская</a:t>
          </a:r>
          <a:endParaRPr lang="ru-RU" sz="18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21CA8256-5AA1-4396-9A93-17BF837D1E59}" type="parTrans" cxnId="{CAB68547-7D96-4072-9CE1-E0938F1E8CEA}">
      <dgm:prSet custT="1"/>
      <dgm:spPr>
        <a:xfrm>
          <a:off x="3908548" y="1648954"/>
          <a:ext cx="650338" cy="56897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650338" y="2844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18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2214989-ACB7-4F2F-BFC5-99BD58CDA7F5}" type="sibTrans" cxnId="{CAB68547-7D96-4072-9CE1-E0938F1E8CEA}">
      <dgm:prSet/>
      <dgm:spPr/>
      <dgm:t>
        <a:bodyPr/>
        <a:lstStyle/>
        <a:p>
          <a:endParaRPr lang="ru-RU" sz="1800" b="1"/>
        </a:p>
      </dgm:t>
    </dgm:pt>
    <dgm:pt modelId="{F2C5EA86-A0E2-402E-83C2-A9FEFB334ADA}">
      <dgm:prSet custT="1"/>
      <dgm:spPr>
        <a:xfrm>
          <a:off x="2282701" y="2037751"/>
          <a:ext cx="1625846" cy="27667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края</a:t>
          </a:r>
          <a:endParaRPr lang="ru-RU" sz="1800" b="1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A66A77E-7A82-4501-9B15-D8E34BFF4ECB}" type="parTrans" cxnId="{B43814ED-9D13-4EB1-94BD-5E8E183E0837}">
      <dgm:prSet custT="1"/>
      <dgm:spPr>
        <a:xfrm rot="2924439">
          <a:off x="1464454" y="1776975"/>
          <a:ext cx="986155" cy="56897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986155" y="28448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18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860E6B7-AF4E-44D5-A3C1-2CAED5EC5A43}" type="sibTrans" cxnId="{B43814ED-9D13-4EB1-94BD-5E8E183E0837}">
      <dgm:prSet/>
      <dgm:spPr/>
      <dgm:t>
        <a:bodyPr/>
        <a:lstStyle/>
        <a:p>
          <a:endParaRPr lang="ru-RU" sz="1800" b="1"/>
        </a:p>
      </dgm:t>
    </dgm:pt>
    <dgm:pt modelId="{5E2850C7-3153-4C9B-9E86-D3AD5D9ADCA9}">
      <dgm:prSet custT="1"/>
      <dgm:spPr>
        <a:xfrm>
          <a:off x="4558886" y="1975518"/>
          <a:ext cx="1625846" cy="40113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Краснодарский</a:t>
          </a:r>
        </a:p>
        <a:p>
          <a:r>
            <a:rPr lang="ru-RU" sz="18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Ставропольский</a:t>
          </a:r>
          <a:endParaRPr lang="ru-RU" sz="18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F8F40494-1D85-4EC0-A445-1C96B7EF6914}" type="parTrans" cxnId="{74955A91-33B9-4ECD-8435-B3003BC8AE41}">
      <dgm:prSet custT="1"/>
      <dgm:spPr>
        <a:xfrm>
          <a:off x="3908548" y="2147638"/>
          <a:ext cx="650338" cy="56897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650338" y="2844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18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D0D1320-098D-4D3B-A2E8-3099D61F5E95}" type="sibTrans" cxnId="{74955A91-33B9-4ECD-8435-B3003BC8AE41}">
      <dgm:prSet/>
      <dgm:spPr/>
      <dgm:t>
        <a:bodyPr/>
        <a:lstStyle/>
        <a:p>
          <a:endParaRPr lang="ru-RU" sz="1800" b="1"/>
        </a:p>
      </dgm:t>
    </dgm:pt>
    <dgm:pt modelId="{5C0B3A5A-D2D8-4A43-B5AA-783369A6B493}" type="pres">
      <dgm:prSet presAssocID="{43C22899-52FA-4B35-8E84-327A1D2761C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DCCBF2-25E8-4C1C-998E-BFAA2E088029}" type="pres">
      <dgm:prSet presAssocID="{915B33C6-EC6E-4262-B67B-06FE74B81579}" presName="root1" presStyleCnt="0"/>
      <dgm:spPr/>
      <dgm:t>
        <a:bodyPr/>
        <a:lstStyle/>
        <a:p>
          <a:endParaRPr lang="ru-RU"/>
        </a:p>
      </dgm:t>
    </dgm:pt>
    <dgm:pt modelId="{3EFE19FE-D22A-4742-9320-D24C3670D69B}" type="pres">
      <dgm:prSet presAssocID="{915B33C6-EC6E-4262-B67B-06FE74B81579}" presName="LevelOneTextNode" presStyleLbl="node0" presStyleIdx="0" presStyleCnt="1" custScaleY="1464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177AA6-C819-4372-A436-BD7455754BD8}" type="pres">
      <dgm:prSet presAssocID="{915B33C6-EC6E-4262-B67B-06FE74B81579}" presName="level2hierChild" presStyleCnt="0"/>
      <dgm:spPr/>
      <dgm:t>
        <a:bodyPr/>
        <a:lstStyle/>
        <a:p>
          <a:endParaRPr lang="ru-RU"/>
        </a:p>
      </dgm:t>
    </dgm:pt>
    <dgm:pt modelId="{5FC28E16-097E-493D-9B15-C97783A5305B}" type="pres">
      <dgm:prSet presAssocID="{5DCF68E2-EBE1-45A2-818B-991765782C65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B2EAED2-EF80-4D4D-9066-F51ACA6B3184}" type="pres">
      <dgm:prSet presAssocID="{5DCF68E2-EBE1-45A2-818B-991765782C65}" presName="connTx" presStyleLbl="parChTrans1D2" presStyleIdx="0" presStyleCnt="3"/>
      <dgm:spPr/>
      <dgm:t>
        <a:bodyPr/>
        <a:lstStyle/>
        <a:p>
          <a:endParaRPr lang="ru-RU"/>
        </a:p>
      </dgm:t>
    </dgm:pt>
    <dgm:pt modelId="{A15F6F35-8A0D-4022-9F78-2337B17BA5F7}" type="pres">
      <dgm:prSet presAssocID="{DCCA192B-2ABE-4DEC-BDF9-406E83128AF4}" presName="root2" presStyleCnt="0"/>
      <dgm:spPr/>
      <dgm:t>
        <a:bodyPr/>
        <a:lstStyle/>
        <a:p>
          <a:endParaRPr lang="ru-RU"/>
        </a:p>
      </dgm:t>
    </dgm:pt>
    <dgm:pt modelId="{6829F488-17C5-4929-8047-77CD7475E650}" type="pres">
      <dgm:prSet presAssocID="{DCCA192B-2ABE-4DEC-BDF9-406E83128AF4}" presName="LevelTwoTextNode" presStyleLbl="node2" presStyleIdx="0" presStyleCnt="3" custScaleY="113046" custLinFactNeighborX="-10349" custLinFactNeighborY="-29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276179-F1C4-4F5E-8BB1-454912191C2B}" type="pres">
      <dgm:prSet presAssocID="{DCCA192B-2ABE-4DEC-BDF9-406E83128AF4}" presName="level3hierChild" presStyleCnt="0"/>
      <dgm:spPr/>
      <dgm:t>
        <a:bodyPr/>
        <a:lstStyle/>
        <a:p>
          <a:endParaRPr lang="ru-RU"/>
        </a:p>
      </dgm:t>
    </dgm:pt>
    <dgm:pt modelId="{1098DF91-23F4-4CEA-8508-8D5A9BD55639}" type="pres">
      <dgm:prSet presAssocID="{7AF9D455-800F-4BC0-B7D0-EB0BCE43DF97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5BA0B544-8F54-4054-84C8-4A1A01B54C1E}" type="pres">
      <dgm:prSet presAssocID="{7AF9D455-800F-4BC0-B7D0-EB0BCE43DF97}" presName="connTx" presStyleLbl="parChTrans1D3" presStyleIdx="0" presStyleCnt="3"/>
      <dgm:spPr/>
      <dgm:t>
        <a:bodyPr/>
        <a:lstStyle/>
        <a:p>
          <a:endParaRPr lang="ru-RU"/>
        </a:p>
      </dgm:t>
    </dgm:pt>
    <dgm:pt modelId="{A9668E88-0C10-46CC-A3E0-C41C857EB2C7}" type="pres">
      <dgm:prSet presAssocID="{D0DA61BB-9FDF-43AC-AACE-0868718CA420}" presName="root2" presStyleCnt="0"/>
      <dgm:spPr/>
      <dgm:t>
        <a:bodyPr/>
        <a:lstStyle/>
        <a:p>
          <a:endParaRPr lang="ru-RU"/>
        </a:p>
      </dgm:t>
    </dgm:pt>
    <dgm:pt modelId="{82463B6B-BBAA-4063-898C-99EEF57F21BA}" type="pres">
      <dgm:prSet presAssocID="{D0DA61BB-9FDF-43AC-AACE-0868718CA420}" presName="LevelTwoTextNode" presStyleLbl="node3" presStyleIdx="0" presStyleCnt="3" custScaleX="164412" custScaleY="2858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86AFA5-F333-414A-BABD-9A21A0DAC494}" type="pres">
      <dgm:prSet presAssocID="{D0DA61BB-9FDF-43AC-AACE-0868718CA420}" presName="level3hierChild" presStyleCnt="0"/>
      <dgm:spPr/>
      <dgm:t>
        <a:bodyPr/>
        <a:lstStyle/>
        <a:p>
          <a:endParaRPr lang="ru-RU"/>
        </a:p>
      </dgm:t>
    </dgm:pt>
    <dgm:pt modelId="{65CBEDC0-2D4D-43D6-92E2-CDD908239E4D}" type="pres">
      <dgm:prSet presAssocID="{414F119B-C408-4B42-A70D-6E42BA908CA6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ECBD78C8-52AC-4EE5-AD92-D9FC08278F6C}" type="pres">
      <dgm:prSet presAssocID="{414F119B-C408-4B42-A70D-6E42BA908CA6}" presName="connTx" presStyleLbl="parChTrans1D2" presStyleIdx="1" presStyleCnt="3"/>
      <dgm:spPr/>
      <dgm:t>
        <a:bodyPr/>
        <a:lstStyle/>
        <a:p>
          <a:endParaRPr lang="ru-RU"/>
        </a:p>
      </dgm:t>
    </dgm:pt>
    <dgm:pt modelId="{D07E405D-6BE1-4824-8175-65E0681CD6F3}" type="pres">
      <dgm:prSet presAssocID="{559C53CB-2551-4D77-A709-FC91DA85D53E}" presName="root2" presStyleCnt="0"/>
      <dgm:spPr/>
      <dgm:t>
        <a:bodyPr/>
        <a:lstStyle/>
        <a:p>
          <a:endParaRPr lang="ru-RU"/>
        </a:p>
      </dgm:t>
    </dgm:pt>
    <dgm:pt modelId="{55DD1F77-95D8-4F2A-90D5-7D10A562548D}" type="pres">
      <dgm:prSet presAssocID="{559C53CB-2551-4D77-A709-FC91DA85D53E}" presName="LevelTwoTextNode" presStyleLbl="node2" presStyleIdx="1" presStyleCnt="3" custScaleY="553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2FF1AC-AED4-486F-97FC-C7C6A213E978}" type="pres">
      <dgm:prSet presAssocID="{559C53CB-2551-4D77-A709-FC91DA85D53E}" presName="level3hierChild" presStyleCnt="0"/>
      <dgm:spPr/>
      <dgm:t>
        <a:bodyPr/>
        <a:lstStyle/>
        <a:p>
          <a:endParaRPr lang="ru-RU"/>
        </a:p>
      </dgm:t>
    </dgm:pt>
    <dgm:pt modelId="{635BD190-8718-4E37-93FD-A15DA0313923}" type="pres">
      <dgm:prSet presAssocID="{21CA8256-5AA1-4396-9A93-17BF837D1E59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8B6CF67C-DA47-4C67-B005-9B42070FD89A}" type="pres">
      <dgm:prSet presAssocID="{21CA8256-5AA1-4396-9A93-17BF837D1E59}" presName="connTx" presStyleLbl="parChTrans1D3" presStyleIdx="1" presStyleCnt="3"/>
      <dgm:spPr/>
      <dgm:t>
        <a:bodyPr/>
        <a:lstStyle/>
        <a:p>
          <a:endParaRPr lang="ru-RU"/>
        </a:p>
      </dgm:t>
    </dgm:pt>
    <dgm:pt modelId="{6F396242-AC8B-48C6-9885-9932473A8EA3}" type="pres">
      <dgm:prSet presAssocID="{8437997A-E7F5-4978-B997-77F6ADB6221C}" presName="root2" presStyleCnt="0"/>
      <dgm:spPr/>
      <dgm:t>
        <a:bodyPr/>
        <a:lstStyle/>
        <a:p>
          <a:endParaRPr lang="ru-RU"/>
        </a:p>
      </dgm:t>
    </dgm:pt>
    <dgm:pt modelId="{7F6E3851-E136-42E1-AB70-70D86E87D257}" type="pres">
      <dgm:prSet presAssocID="{8437997A-E7F5-4978-B997-77F6ADB6221C}" presName="LevelTwoTextNode" presStyleLbl="node3" presStyleIdx="1" presStyleCnt="3" custScaleX="165524" custScaleY="852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390205-E48F-43DB-8AA0-BB16EAEDF865}" type="pres">
      <dgm:prSet presAssocID="{8437997A-E7F5-4978-B997-77F6ADB6221C}" presName="level3hierChild" presStyleCnt="0"/>
      <dgm:spPr/>
      <dgm:t>
        <a:bodyPr/>
        <a:lstStyle/>
        <a:p>
          <a:endParaRPr lang="ru-RU"/>
        </a:p>
      </dgm:t>
    </dgm:pt>
    <dgm:pt modelId="{8CACE3D2-B8C7-474F-8837-3911A35CDCB0}" type="pres">
      <dgm:prSet presAssocID="{4A66A77E-7A82-4501-9B15-D8E34BFF4ECB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E9076E0C-9083-4587-908C-F63241F93BF2}" type="pres">
      <dgm:prSet presAssocID="{4A66A77E-7A82-4501-9B15-D8E34BFF4ECB}" presName="connTx" presStyleLbl="parChTrans1D2" presStyleIdx="2" presStyleCnt="3"/>
      <dgm:spPr/>
      <dgm:t>
        <a:bodyPr/>
        <a:lstStyle/>
        <a:p>
          <a:endParaRPr lang="ru-RU"/>
        </a:p>
      </dgm:t>
    </dgm:pt>
    <dgm:pt modelId="{8BEBFA7B-94D6-44C0-B56F-135BEE329CA9}" type="pres">
      <dgm:prSet presAssocID="{F2C5EA86-A0E2-402E-83C2-A9FEFB334ADA}" presName="root2" presStyleCnt="0"/>
      <dgm:spPr/>
      <dgm:t>
        <a:bodyPr/>
        <a:lstStyle/>
        <a:p>
          <a:endParaRPr lang="ru-RU"/>
        </a:p>
      </dgm:t>
    </dgm:pt>
    <dgm:pt modelId="{5208A4B9-DA2F-40A3-A2D0-6DC8F2FA8E9A}" type="pres">
      <dgm:prSet presAssocID="{F2C5EA86-A0E2-402E-83C2-A9FEFB334ADA}" presName="LevelTwoTextNode" presStyleLbl="node2" presStyleIdx="2" presStyleCnt="3" custScaleY="646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7670FB-E812-42A7-A5DD-5B345460D5B8}" type="pres">
      <dgm:prSet presAssocID="{F2C5EA86-A0E2-402E-83C2-A9FEFB334ADA}" presName="level3hierChild" presStyleCnt="0"/>
      <dgm:spPr/>
      <dgm:t>
        <a:bodyPr/>
        <a:lstStyle/>
        <a:p>
          <a:endParaRPr lang="ru-RU"/>
        </a:p>
      </dgm:t>
    </dgm:pt>
    <dgm:pt modelId="{FD29549B-A230-4263-8F97-9CC20B888C87}" type="pres">
      <dgm:prSet presAssocID="{F8F40494-1D85-4EC0-A445-1C96B7EF6914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DBDFA841-2DF2-4528-B4E0-6ED88A1F7710}" type="pres">
      <dgm:prSet presAssocID="{F8F40494-1D85-4EC0-A445-1C96B7EF6914}" presName="connTx" presStyleLbl="parChTrans1D3" presStyleIdx="2" presStyleCnt="3"/>
      <dgm:spPr/>
      <dgm:t>
        <a:bodyPr/>
        <a:lstStyle/>
        <a:p>
          <a:endParaRPr lang="ru-RU"/>
        </a:p>
      </dgm:t>
    </dgm:pt>
    <dgm:pt modelId="{AA81DA50-5FE5-4798-A11C-0D3392C22EF5}" type="pres">
      <dgm:prSet presAssocID="{5E2850C7-3153-4C9B-9E86-D3AD5D9ADCA9}" presName="root2" presStyleCnt="0"/>
      <dgm:spPr/>
      <dgm:t>
        <a:bodyPr/>
        <a:lstStyle/>
        <a:p>
          <a:endParaRPr lang="ru-RU"/>
        </a:p>
      </dgm:t>
    </dgm:pt>
    <dgm:pt modelId="{48B2EE55-F7DD-41A9-943B-7859FBE31003}" type="pres">
      <dgm:prSet presAssocID="{5E2850C7-3153-4C9B-9E86-D3AD5D9ADCA9}" presName="LevelTwoTextNode" presStyleLbl="node3" presStyleIdx="2" presStyleCnt="3" custScaleX="166894" custScaleY="1228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AF92AC-AC97-4DBE-8AA5-C9F07BE87400}" type="pres">
      <dgm:prSet presAssocID="{5E2850C7-3153-4C9B-9E86-D3AD5D9ADCA9}" presName="level3hierChild" presStyleCnt="0"/>
      <dgm:spPr/>
      <dgm:t>
        <a:bodyPr/>
        <a:lstStyle/>
        <a:p>
          <a:endParaRPr lang="ru-RU"/>
        </a:p>
      </dgm:t>
    </dgm:pt>
  </dgm:ptLst>
  <dgm:cxnLst>
    <dgm:cxn modelId="{7926382D-CD79-441C-81E3-D45FD309AFC0}" type="presOf" srcId="{F8F40494-1D85-4EC0-A445-1C96B7EF6914}" destId="{FD29549B-A230-4263-8F97-9CC20B888C87}" srcOrd="0" destOrd="0" presId="urn:microsoft.com/office/officeart/2005/8/layout/hierarchy2"/>
    <dgm:cxn modelId="{4AF6239A-C330-4B15-AE40-31669C23036E}" type="presOf" srcId="{5DCF68E2-EBE1-45A2-818B-991765782C65}" destId="{5FC28E16-097E-493D-9B15-C97783A5305B}" srcOrd="0" destOrd="0" presId="urn:microsoft.com/office/officeart/2005/8/layout/hierarchy2"/>
    <dgm:cxn modelId="{294020BB-05F0-4E8E-8995-E7AD279D9B06}" type="presOf" srcId="{43C22899-52FA-4B35-8E84-327A1D2761C8}" destId="{5C0B3A5A-D2D8-4A43-B5AA-783369A6B493}" srcOrd="0" destOrd="0" presId="urn:microsoft.com/office/officeart/2005/8/layout/hierarchy2"/>
    <dgm:cxn modelId="{5CCA07A3-631F-44E6-AD47-B66DC8DD41DE}" type="presOf" srcId="{21CA8256-5AA1-4396-9A93-17BF837D1E59}" destId="{635BD190-8718-4E37-93FD-A15DA0313923}" srcOrd="0" destOrd="0" presId="urn:microsoft.com/office/officeart/2005/8/layout/hierarchy2"/>
    <dgm:cxn modelId="{AF3D5BFE-7E05-46EC-8E5D-CBDF575030DD}" type="presOf" srcId="{4A66A77E-7A82-4501-9B15-D8E34BFF4ECB}" destId="{8CACE3D2-B8C7-474F-8837-3911A35CDCB0}" srcOrd="0" destOrd="0" presId="urn:microsoft.com/office/officeart/2005/8/layout/hierarchy2"/>
    <dgm:cxn modelId="{7C15CF78-46E2-4FA3-B3B9-4C622DD9E678}" srcId="{915B33C6-EC6E-4262-B67B-06FE74B81579}" destId="{DCCA192B-2ABE-4DEC-BDF9-406E83128AF4}" srcOrd="0" destOrd="0" parTransId="{5DCF68E2-EBE1-45A2-818B-991765782C65}" sibTransId="{7FB5A311-B40D-407B-B9F2-5693CF3116AA}"/>
    <dgm:cxn modelId="{CAB68547-7D96-4072-9CE1-E0938F1E8CEA}" srcId="{559C53CB-2551-4D77-A709-FC91DA85D53E}" destId="{8437997A-E7F5-4978-B997-77F6ADB6221C}" srcOrd="0" destOrd="0" parTransId="{21CA8256-5AA1-4396-9A93-17BF837D1E59}" sibTransId="{92214989-ACB7-4F2F-BFC5-99BD58CDA7F5}"/>
    <dgm:cxn modelId="{EA41C627-6A72-47CD-A661-8766A8B21D40}" srcId="{915B33C6-EC6E-4262-B67B-06FE74B81579}" destId="{559C53CB-2551-4D77-A709-FC91DA85D53E}" srcOrd="1" destOrd="0" parTransId="{414F119B-C408-4B42-A70D-6E42BA908CA6}" sibTransId="{F2DF5C63-34A1-44D2-B160-30ED80F52E10}"/>
    <dgm:cxn modelId="{4BCAFAA4-C1B4-4719-AAD7-9D545BD9ACED}" type="presOf" srcId="{5E2850C7-3153-4C9B-9E86-D3AD5D9ADCA9}" destId="{48B2EE55-F7DD-41A9-943B-7859FBE31003}" srcOrd="0" destOrd="0" presId="urn:microsoft.com/office/officeart/2005/8/layout/hierarchy2"/>
    <dgm:cxn modelId="{B63DCBEF-8CA8-4AAD-A49F-10C3695EEB2A}" type="presOf" srcId="{D0DA61BB-9FDF-43AC-AACE-0868718CA420}" destId="{82463B6B-BBAA-4063-898C-99EEF57F21BA}" srcOrd="0" destOrd="0" presId="urn:microsoft.com/office/officeart/2005/8/layout/hierarchy2"/>
    <dgm:cxn modelId="{0C96336D-E7D4-4831-B0B0-0F9220A23D61}" type="presOf" srcId="{915B33C6-EC6E-4262-B67B-06FE74B81579}" destId="{3EFE19FE-D22A-4742-9320-D24C3670D69B}" srcOrd="0" destOrd="0" presId="urn:microsoft.com/office/officeart/2005/8/layout/hierarchy2"/>
    <dgm:cxn modelId="{90414E8A-6546-45B1-B1B9-6C5269C59F54}" type="presOf" srcId="{414F119B-C408-4B42-A70D-6E42BA908CA6}" destId="{ECBD78C8-52AC-4EE5-AD92-D9FC08278F6C}" srcOrd="1" destOrd="0" presId="urn:microsoft.com/office/officeart/2005/8/layout/hierarchy2"/>
    <dgm:cxn modelId="{12CDE879-B034-473C-B625-A0F9E0D6243F}" type="presOf" srcId="{559C53CB-2551-4D77-A709-FC91DA85D53E}" destId="{55DD1F77-95D8-4F2A-90D5-7D10A562548D}" srcOrd="0" destOrd="0" presId="urn:microsoft.com/office/officeart/2005/8/layout/hierarchy2"/>
    <dgm:cxn modelId="{74955A91-33B9-4ECD-8435-B3003BC8AE41}" srcId="{F2C5EA86-A0E2-402E-83C2-A9FEFB334ADA}" destId="{5E2850C7-3153-4C9B-9E86-D3AD5D9ADCA9}" srcOrd="0" destOrd="0" parTransId="{F8F40494-1D85-4EC0-A445-1C96B7EF6914}" sibTransId="{6D0D1320-098D-4D3B-A2E8-3099D61F5E95}"/>
    <dgm:cxn modelId="{F475794C-4831-4995-9BC0-BD402818DE42}" srcId="{43C22899-52FA-4B35-8E84-327A1D2761C8}" destId="{915B33C6-EC6E-4262-B67B-06FE74B81579}" srcOrd="0" destOrd="0" parTransId="{FA43E4A9-AEF5-456B-9668-55B89F500189}" sibTransId="{9185836F-6A2E-446E-9B10-B9580DD45A5E}"/>
    <dgm:cxn modelId="{8998121C-F3E7-4117-AA42-4264DE64BB02}" type="presOf" srcId="{7AF9D455-800F-4BC0-B7D0-EB0BCE43DF97}" destId="{1098DF91-23F4-4CEA-8508-8D5A9BD55639}" srcOrd="0" destOrd="0" presId="urn:microsoft.com/office/officeart/2005/8/layout/hierarchy2"/>
    <dgm:cxn modelId="{A25E10BC-50A4-4CE5-B1A1-47DC6773CE25}" type="presOf" srcId="{21CA8256-5AA1-4396-9A93-17BF837D1E59}" destId="{8B6CF67C-DA47-4C67-B005-9B42070FD89A}" srcOrd="1" destOrd="0" presId="urn:microsoft.com/office/officeart/2005/8/layout/hierarchy2"/>
    <dgm:cxn modelId="{081ED9AF-5EED-40DF-8B77-B0408A69EC52}" type="presOf" srcId="{8437997A-E7F5-4978-B997-77F6ADB6221C}" destId="{7F6E3851-E136-42E1-AB70-70D86E87D257}" srcOrd="0" destOrd="0" presId="urn:microsoft.com/office/officeart/2005/8/layout/hierarchy2"/>
    <dgm:cxn modelId="{09624991-2723-4B5B-B432-F0DC727BD7A8}" type="presOf" srcId="{F8F40494-1D85-4EC0-A445-1C96B7EF6914}" destId="{DBDFA841-2DF2-4528-B4E0-6ED88A1F7710}" srcOrd="1" destOrd="0" presId="urn:microsoft.com/office/officeart/2005/8/layout/hierarchy2"/>
    <dgm:cxn modelId="{585C3164-4416-41DD-9C42-24F023720B23}" type="presOf" srcId="{5DCF68E2-EBE1-45A2-818B-991765782C65}" destId="{4B2EAED2-EF80-4D4D-9066-F51ACA6B3184}" srcOrd="1" destOrd="0" presId="urn:microsoft.com/office/officeart/2005/8/layout/hierarchy2"/>
    <dgm:cxn modelId="{B43814ED-9D13-4EB1-94BD-5E8E183E0837}" srcId="{915B33C6-EC6E-4262-B67B-06FE74B81579}" destId="{F2C5EA86-A0E2-402E-83C2-A9FEFB334ADA}" srcOrd="2" destOrd="0" parTransId="{4A66A77E-7A82-4501-9B15-D8E34BFF4ECB}" sibTransId="{0860E6B7-AF4E-44D5-A3C1-2CAED5EC5A43}"/>
    <dgm:cxn modelId="{C7FB111E-1AC8-4BA0-ACBE-11AB243149A0}" type="presOf" srcId="{414F119B-C408-4B42-A70D-6E42BA908CA6}" destId="{65CBEDC0-2D4D-43D6-92E2-CDD908239E4D}" srcOrd="0" destOrd="0" presId="urn:microsoft.com/office/officeart/2005/8/layout/hierarchy2"/>
    <dgm:cxn modelId="{BEE2A4C8-3276-4504-9CEF-F149EB502A20}" srcId="{DCCA192B-2ABE-4DEC-BDF9-406E83128AF4}" destId="{D0DA61BB-9FDF-43AC-AACE-0868718CA420}" srcOrd="0" destOrd="0" parTransId="{7AF9D455-800F-4BC0-B7D0-EB0BCE43DF97}" sibTransId="{885A293E-174E-46B5-B231-9EE988EB525A}"/>
    <dgm:cxn modelId="{A79C4BB0-ECCB-4BA7-A867-AF7FBD897EA1}" type="presOf" srcId="{7AF9D455-800F-4BC0-B7D0-EB0BCE43DF97}" destId="{5BA0B544-8F54-4054-84C8-4A1A01B54C1E}" srcOrd="1" destOrd="0" presId="urn:microsoft.com/office/officeart/2005/8/layout/hierarchy2"/>
    <dgm:cxn modelId="{406F8A1A-C91C-4A04-A15E-3FE74DC72692}" type="presOf" srcId="{4A66A77E-7A82-4501-9B15-D8E34BFF4ECB}" destId="{E9076E0C-9083-4587-908C-F63241F93BF2}" srcOrd="1" destOrd="0" presId="urn:microsoft.com/office/officeart/2005/8/layout/hierarchy2"/>
    <dgm:cxn modelId="{214AB320-00FB-4E25-B8C4-B3DAF15775A3}" type="presOf" srcId="{F2C5EA86-A0E2-402E-83C2-A9FEFB334ADA}" destId="{5208A4B9-DA2F-40A3-A2D0-6DC8F2FA8E9A}" srcOrd="0" destOrd="0" presId="urn:microsoft.com/office/officeart/2005/8/layout/hierarchy2"/>
    <dgm:cxn modelId="{82BB37B6-87BD-4215-8789-59B4BEDFE9AB}" type="presOf" srcId="{DCCA192B-2ABE-4DEC-BDF9-406E83128AF4}" destId="{6829F488-17C5-4929-8047-77CD7475E650}" srcOrd="0" destOrd="0" presId="urn:microsoft.com/office/officeart/2005/8/layout/hierarchy2"/>
    <dgm:cxn modelId="{BE7C7135-56D5-45A2-91FA-3CD962CFBDBA}" type="presParOf" srcId="{5C0B3A5A-D2D8-4A43-B5AA-783369A6B493}" destId="{3BDCCBF2-25E8-4C1C-998E-BFAA2E088029}" srcOrd="0" destOrd="0" presId="urn:microsoft.com/office/officeart/2005/8/layout/hierarchy2"/>
    <dgm:cxn modelId="{CC0A8086-BC28-4F8E-93AB-6E5A5E4EFC24}" type="presParOf" srcId="{3BDCCBF2-25E8-4C1C-998E-BFAA2E088029}" destId="{3EFE19FE-D22A-4742-9320-D24C3670D69B}" srcOrd="0" destOrd="0" presId="urn:microsoft.com/office/officeart/2005/8/layout/hierarchy2"/>
    <dgm:cxn modelId="{EA1B7E96-478A-41D4-B856-22776ACB881E}" type="presParOf" srcId="{3BDCCBF2-25E8-4C1C-998E-BFAA2E088029}" destId="{A1177AA6-C819-4372-A436-BD7455754BD8}" srcOrd="1" destOrd="0" presId="urn:microsoft.com/office/officeart/2005/8/layout/hierarchy2"/>
    <dgm:cxn modelId="{4B969D01-5EAA-4988-A734-F2B4BDD2269D}" type="presParOf" srcId="{A1177AA6-C819-4372-A436-BD7455754BD8}" destId="{5FC28E16-097E-493D-9B15-C97783A5305B}" srcOrd="0" destOrd="0" presId="urn:microsoft.com/office/officeart/2005/8/layout/hierarchy2"/>
    <dgm:cxn modelId="{299DBB1C-D83C-48AF-B97B-EC60A646934D}" type="presParOf" srcId="{5FC28E16-097E-493D-9B15-C97783A5305B}" destId="{4B2EAED2-EF80-4D4D-9066-F51ACA6B3184}" srcOrd="0" destOrd="0" presId="urn:microsoft.com/office/officeart/2005/8/layout/hierarchy2"/>
    <dgm:cxn modelId="{C7B9F632-EACB-4B64-9075-C290A7174242}" type="presParOf" srcId="{A1177AA6-C819-4372-A436-BD7455754BD8}" destId="{A15F6F35-8A0D-4022-9F78-2337B17BA5F7}" srcOrd="1" destOrd="0" presId="urn:microsoft.com/office/officeart/2005/8/layout/hierarchy2"/>
    <dgm:cxn modelId="{0FF8929B-D941-4469-B22F-C516BB563BB7}" type="presParOf" srcId="{A15F6F35-8A0D-4022-9F78-2337B17BA5F7}" destId="{6829F488-17C5-4929-8047-77CD7475E650}" srcOrd="0" destOrd="0" presId="urn:microsoft.com/office/officeart/2005/8/layout/hierarchy2"/>
    <dgm:cxn modelId="{0BEBD2B9-EA85-48F3-BCED-D2EF76D61FA1}" type="presParOf" srcId="{A15F6F35-8A0D-4022-9F78-2337B17BA5F7}" destId="{1B276179-F1C4-4F5E-8BB1-454912191C2B}" srcOrd="1" destOrd="0" presId="urn:microsoft.com/office/officeart/2005/8/layout/hierarchy2"/>
    <dgm:cxn modelId="{C4D27510-C397-4FB3-9C3D-A65BF7F7CCAA}" type="presParOf" srcId="{1B276179-F1C4-4F5E-8BB1-454912191C2B}" destId="{1098DF91-23F4-4CEA-8508-8D5A9BD55639}" srcOrd="0" destOrd="0" presId="urn:microsoft.com/office/officeart/2005/8/layout/hierarchy2"/>
    <dgm:cxn modelId="{6A329F82-97BE-4B45-9070-78316427D502}" type="presParOf" srcId="{1098DF91-23F4-4CEA-8508-8D5A9BD55639}" destId="{5BA0B544-8F54-4054-84C8-4A1A01B54C1E}" srcOrd="0" destOrd="0" presId="urn:microsoft.com/office/officeart/2005/8/layout/hierarchy2"/>
    <dgm:cxn modelId="{72622EC5-6426-4E2A-A455-DAE1C5A01B93}" type="presParOf" srcId="{1B276179-F1C4-4F5E-8BB1-454912191C2B}" destId="{A9668E88-0C10-46CC-A3E0-C41C857EB2C7}" srcOrd="1" destOrd="0" presId="urn:microsoft.com/office/officeart/2005/8/layout/hierarchy2"/>
    <dgm:cxn modelId="{2E0687AA-1346-4E58-BDC6-D621C085EBDC}" type="presParOf" srcId="{A9668E88-0C10-46CC-A3E0-C41C857EB2C7}" destId="{82463B6B-BBAA-4063-898C-99EEF57F21BA}" srcOrd="0" destOrd="0" presId="urn:microsoft.com/office/officeart/2005/8/layout/hierarchy2"/>
    <dgm:cxn modelId="{6CFB48FD-CD95-42C5-A0CE-7F4E0CE210BE}" type="presParOf" srcId="{A9668E88-0C10-46CC-A3E0-C41C857EB2C7}" destId="{CD86AFA5-F333-414A-BABD-9A21A0DAC494}" srcOrd="1" destOrd="0" presId="urn:microsoft.com/office/officeart/2005/8/layout/hierarchy2"/>
    <dgm:cxn modelId="{64713663-49CD-4ED3-A936-35EEE460FBE4}" type="presParOf" srcId="{A1177AA6-C819-4372-A436-BD7455754BD8}" destId="{65CBEDC0-2D4D-43D6-92E2-CDD908239E4D}" srcOrd="2" destOrd="0" presId="urn:microsoft.com/office/officeart/2005/8/layout/hierarchy2"/>
    <dgm:cxn modelId="{C294A761-E71C-4DB4-B591-C2E11C906770}" type="presParOf" srcId="{65CBEDC0-2D4D-43D6-92E2-CDD908239E4D}" destId="{ECBD78C8-52AC-4EE5-AD92-D9FC08278F6C}" srcOrd="0" destOrd="0" presId="urn:microsoft.com/office/officeart/2005/8/layout/hierarchy2"/>
    <dgm:cxn modelId="{7FF80088-AA6E-44A2-A351-D55D34108B51}" type="presParOf" srcId="{A1177AA6-C819-4372-A436-BD7455754BD8}" destId="{D07E405D-6BE1-4824-8175-65E0681CD6F3}" srcOrd="3" destOrd="0" presId="urn:microsoft.com/office/officeart/2005/8/layout/hierarchy2"/>
    <dgm:cxn modelId="{EB4B29DC-AE16-4F5C-8D77-466C85236B52}" type="presParOf" srcId="{D07E405D-6BE1-4824-8175-65E0681CD6F3}" destId="{55DD1F77-95D8-4F2A-90D5-7D10A562548D}" srcOrd="0" destOrd="0" presId="urn:microsoft.com/office/officeart/2005/8/layout/hierarchy2"/>
    <dgm:cxn modelId="{0AC082FE-4940-4058-AC44-11319FCDD364}" type="presParOf" srcId="{D07E405D-6BE1-4824-8175-65E0681CD6F3}" destId="{D62FF1AC-AED4-486F-97FC-C7C6A213E978}" srcOrd="1" destOrd="0" presId="urn:microsoft.com/office/officeart/2005/8/layout/hierarchy2"/>
    <dgm:cxn modelId="{E281B958-74E6-4863-817C-22874CE2F878}" type="presParOf" srcId="{D62FF1AC-AED4-486F-97FC-C7C6A213E978}" destId="{635BD190-8718-4E37-93FD-A15DA0313923}" srcOrd="0" destOrd="0" presId="urn:microsoft.com/office/officeart/2005/8/layout/hierarchy2"/>
    <dgm:cxn modelId="{B1AE885A-D430-4C35-A0F4-9C619DD1602B}" type="presParOf" srcId="{635BD190-8718-4E37-93FD-A15DA0313923}" destId="{8B6CF67C-DA47-4C67-B005-9B42070FD89A}" srcOrd="0" destOrd="0" presId="urn:microsoft.com/office/officeart/2005/8/layout/hierarchy2"/>
    <dgm:cxn modelId="{2CAF4AE7-9304-498B-9120-472B732ABD0F}" type="presParOf" srcId="{D62FF1AC-AED4-486F-97FC-C7C6A213E978}" destId="{6F396242-AC8B-48C6-9885-9932473A8EA3}" srcOrd="1" destOrd="0" presId="urn:microsoft.com/office/officeart/2005/8/layout/hierarchy2"/>
    <dgm:cxn modelId="{B30E8DDD-8741-49C8-8129-079049D20795}" type="presParOf" srcId="{6F396242-AC8B-48C6-9885-9932473A8EA3}" destId="{7F6E3851-E136-42E1-AB70-70D86E87D257}" srcOrd="0" destOrd="0" presId="urn:microsoft.com/office/officeart/2005/8/layout/hierarchy2"/>
    <dgm:cxn modelId="{DB17F763-DEAE-431F-B30A-A8F482DBB2FB}" type="presParOf" srcId="{6F396242-AC8B-48C6-9885-9932473A8EA3}" destId="{FB390205-E48F-43DB-8AA0-BB16EAEDF865}" srcOrd="1" destOrd="0" presId="urn:microsoft.com/office/officeart/2005/8/layout/hierarchy2"/>
    <dgm:cxn modelId="{9D10750D-84DF-4663-A54D-74CCABD04BB3}" type="presParOf" srcId="{A1177AA6-C819-4372-A436-BD7455754BD8}" destId="{8CACE3D2-B8C7-474F-8837-3911A35CDCB0}" srcOrd="4" destOrd="0" presId="urn:microsoft.com/office/officeart/2005/8/layout/hierarchy2"/>
    <dgm:cxn modelId="{0B7E7A26-C699-41BC-9F1A-5A676E64DD63}" type="presParOf" srcId="{8CACE3D2-B8C7-474F-8837-3911A35CDCB0}" destId="{E9076E0C-9083-4587-908C-F63241F93BF2}" srcOrd="0" destOrd="0" presId="urn:microsoft.com/office/officeart/2005/8/layout/hierarchy2"/>
    <dgm:cxn modelId="{DEDE1898-CB2E-440F-83E4-5025F90D99A6}" type="presParOf" srcId="{A1177AA6-C819-4372-A436-BD7455754BD8}" destId="{8BEBFA7B-94D6-44C0-B56F-135BEE329CA9}" srcOrd="5" destOrd="0" presId="urn:microsoft.com/office/officeart/2005/8/layout/hierarchy2"/>
    <dgm:cxn modelId="{80465484-D5D3-40F4-9544-7115DC477BE4}" type="presParOf" srcId="{8BEBFA7B-94D6-44C0-B56F-135BEE329CA9}" destId="{5208A4B9-DA2F-40A3-A2D0-6DC8F2FA8E9A}" srcOrd="0" destOrd="0" presId="urn:microsoft.com/office/officeart/2005/8/layout/hierarchy2"/>
    <dgm:cxn modelId="{6B548EB7-3DA8-4311-B131-BF7FC5BD9D6D}" type="presParOf" srcId="{8BEBFA7B-94D6-44C0-B56F-135BEE329CA9}" destId="{5B7670FB-E812-42A7-A5DD-5B345460D5B8}" srcOrd="1" destOrd="0" presId="urn:microsoft.com/office/officeart/2005/8/layout/hierarchy2"/>
    <dgm:cxn modelId="{1E0B13B2-B009-4B07-98EB-816162D591C2}" type="presParOf" srcId="{5B7670FB-E812-42A7-A5DD-5B345460D5B8}" destId="{FD29549B-A230-4263-8F97-9CC20B888C87}" srcOrd="0" destOrd="0" presId="urn:microsoft.com/office/officeart/2005/8/layout/hierarchy2"/>
    <dgm:cxn modelId="{D39D28A2-1EFF-460D-8BA5-8CA4FF35C727}" type="presParOf" srcId="{FD29549B-A230-4263-8F97-9CC20B888C87}" destId="{DBDFA841-2DF2-4528-B4E0-6ED88A1F7710}" srcOrd="0" destOrd="0" presId="urn:microsoft.com/office/officeart/2005/8/layout/hierarchy2"/>
    <dgm:cxn modelId="{F7182CF8-54DD-416A-A4CE-0E89C4BF581A}" type="presParOf" srcId="{5B7670FB-E812-42A7-A5DD-5B345460D5B8}" destId="{AA81DA50-5FE5-4798-A11C-0D3392C22EF5}" srcOrd="1" destOrd="0" presId="urn:microsoft.com/office/officeart/2005/8/layout/hierarchy2"/>
    <dgm:cxn modelId="{A02F65C4-0049-44D7-ABF7-6B8856B37AEF}" type="presParOf" srcId="{AA81DA50-5FE5-4798-A11C-0D3392C22EF5}" destId="{48B2EE55-F7DD-41A9-943B-7859FBE31003}" srcOrd="0" destOrd="0" presId="urn:microsoft.com/office/officeart/2005/8/layout/hierarchy2"/>
    <dgm:cxn modelId="{A80ED736-DF86-4235-AC4E-88BB903D56BD}" type="presParOf" srcId="{AA81DA50-5FE5-4798-A11C-0D3392C22EF5}" destId="{3EAF92AC-AC97-4DBE-8AA5-C9F07BE8740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FE19FE-D22A-4742-9320-D24C3670D69B}">
      <dsp:nvSpPr>
        <dsp:cNvPr id="0" name=""/>
        <dsp:cNvSpPr/>
      </dsp:nvSpPr>
      <dsp:spPr>
        <a:xfrm>
          <a:off x="6501" y="2799040"/>
          <a:ext cx="1978988" cy="144943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Европейский Юг -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Северный Кавказ </a:t>
          </a:r>
          <a:endParaRPr lang="ru-RU" sz="1800" b="1" kern="120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48953" y="2841492"/>
        <a:ext cx="1894084" cy="1364526"/>
      </dsp:txXfrm>
    </dsp:sp>
    <dsp:sp modelId="{5FC28E16-097E-493D-9B15-C97783A5305B}">
      <dsp:nvSpPr>
        <dsp:cNvPr id="0" name=""/>
        <dsp:cNvSpPr/>
      </dsp:nvSpPr>
      <dsp:spPr>
        <a:xfrm rot="17489132">
          <a:off x="1477842" y="2764635"/>
          <a:ext cx="1602085" cy="27482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917762" y="28448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226946" y="2800975"/>
        <a:ext cx="0" cy="0"/>
      </dsp:txXfrm>
    </dsp:sp>
    <dsp:sp modelId="{6829F488-17C5-4929-8047-77CD7475E650}">
      <dsp:nvSpPr>
        <dsp:cNvPr id="0" name=""/>
        <dsp:cNvSpPr/>
      </dsp:nvSpPr>
      <dsp:spPr>
        <a:xfrm>
          <a:off x="2572280" y="1473706"/>
          <a:ext cx="1978988" cy="111858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республики</a:t>
          </a:r>
          <a:endParaRPr lang="ru-RU" sz="1800" b="1" kern="120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605042" y="1506468"/>
        <a:ext cx="1913464" cy="1053059"/>
      </dsp:txXfrm>
    </dsp:sp>
    <dsp:sp modelId="{1098DF91-23F4-4CEA-8508-8D5A9BD55639}">
      <dsp:nvSpPr>
        <dsp:cNvPr id="0" name=""/>
        <dsp:cNvSpPr/>
      </dsp:nvSpPr>
      <dsp:spPr>
        <a:xfrm rot="100682">
          <a:off x="4551054" y="2033852"/>
          <a:ext cx="996828" cy="27482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650338" y="2844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025288" y="2021953"/>
        <a:ext cx="0" cy="0"/>
      </dsp:txXfrm>
    </dsp:sp>
    <dsp:sp modelId="{82463B6B-BBAA-4063-898C-99EEF57F21BA}">
      <dsp:nvSpPr>
        <dsp:cNvPr id="0" name=""/>
        <dsp:cNvSpPr/>
      </dsp:nvSpPr>
      <dsp:spPr>
        <a:xfrm>
          <a:off x="5547669" y="648072"/>
          <a:ext cx="3253694" cy="282823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Адыгея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Дагестан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Ингушетия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Чеченская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Кабардино-Балкария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Карачаево-Черкессия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Северная Осетия-Алания</a:t>
          </a:r>
          <a:endParaRPr lang="ru-RU" sz="1800" b="1" kern="120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5630505" y="730908"/>
        <a:ext cx="3088022" cy="2662559"/>
      </dsp:txXfrm>
    </dsp:sp>
    <dsp:sp modelId="{65CBEDC0-2D4D-43D6-92E2-CDD908239E4D}">
      <dsp:nvSpPr>
        <dsp:cNvPr id="0" name=""/>
        <dsp:cNvSpPr/>
      </dsp:nvSpPr>
      <dsp:spPr>
        <a:xfrm rot="2006282">
          <a:off x="1906984" y="3771371"/>
          <a:ext cx="948606" cy="27482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694128" y="28448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374565" y="3752255"/>
        <a:ext cx="0" cy="0"/>
      </dsp:txXfrm>
    </dsp:sp>
    <dsp:sp modelId="{55DD1F77-95D8-4F2A-90D5-7D10A562548D}">
      <dsp:nvSpPr>
        <dsp:cNvPr id="0" name=""/>
        <dsp:cNvSpPr/>
      </dsp:nvSpPr>
      <dsp:spPr>
        <a:xfrm>
          <a:off x="2777085" y="3772460"/>
          <a:ext cx="1978988" cy="54802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область</a:t>
          </a:r>
          <a:endParaRPr lang="ru-RU" sz="1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793136" y="3788511"/>
        <a:ext cx="1946886" cy="515919"/>
      </dsp:txXfrm>
    </dsp:sp>
    <dsp:sp modelId="{635BD190-8718-4E37-93FD-A15DA0313923}">
      <dsp:nvSpPr>
        <dsp:cNvPr id="0" name=""/>
        <dsp:cNvSpPr/>
      </dsp:nvSpPr>
      <dsp:spPr>
        <a:xfrm>
          <a:off x="4756073" y="4032729"/>
          <a:ext cx="791595" cy="27482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650338" y="2844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132081" y="4026680"/>
        <a:ext cx="0" cy="0"/>
      </dsp:txXfrm>
    </dsp:sp>
    <dsp:sp modelId="{7F6E3851-E136-42E1-AB70-70D86E87D257}">
      <dsp:nvSpPr>
        <dsp:cNvPr id="0" name=""/>
        <dsp:cNvSpPr/>
      </dsp:nvSpPr>
      <dsp:spPr>
        <a:xfrm>
          <a:off x="5547669" y="3624728"/>
          <a:ext cx="3275700" cy="84348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Ростовская</a:t>
          </a:r>
          <a:endParaRPr lang="ru-RU" sz="1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5572374" y="3649433"/>
        <a:ext cx="3226290" cy="794074"/>
      </dsp:txXfrm>
    </dsp:sp>
    <dsp:sp modelId="{8CACE3D2-B8C7-474F-8837-3911A35CDCB0}">
      <dsp:nvSpPr>
        <dsp:cNvPr id="0" name=""/>
        <dsp:cNvSpPr/>
      </dsp:nvSpPr>
      <dsp:spPr>
        <a:xfrm rot="3902559">
          <a:off x="1443253" y="4360457"/>
          <a:ext cx="1876069" cy="27482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986155" y="28448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404020" y="4311886"/>
        <a:ext cx="0" cy="0"/>
      </dsp:txXfrm>
    </dsp:sp>
    <dsp:sp modelId="{5208A4B9-DA2F-40A3-A2D0-6DC8F2FA8E9A}">
      <dsp:nvSpPr>
        <dsp:cNvPr id="0" name=""/>
        <dsp:cNvSpPr/>
      </dsp:nvSpPr>
      <dsp:spPr>
        <a:xfrm>
          <a:off x="2777085" y="4904668"/>
          <a:ext cx="1978988" cy="63994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края</a:t>
          </a:r>
          <a:endParaRPr lang="ru-RU" sz="1800" b="1" kern="120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795828" y="4923411"/>
        <a:ext cx="1941502" cy="602459"/>
      </dsp:txXfrm>
    </dsp:sp>
    <dsp:sp modelId="{FD29549B-A230-4263-8F97-9CC20B888C87}">
      <dsp:nvSpPr>
        <dsp:cNvPr id="0" name=""/>
        <dsp:cNvSpPr/>
      </dsp:nvSpPr>
      <dsp:spPr>
        <a:xfrm>
          <a:off x="4756073" y="5210900"/>
          <a:ext cx="791595" cy="27482"/>
        </a:xfrm>
        <a:custGeom>
          <a:avLst/>
          <a:gdLst/>
          <a:ahLst/>
          <a:cxnLst/>
          <a:rect l="0" t="0" r="0" b="0"/>
          <a:pathLst>
            <a:path>
              <a:moveTo>
                <a:pt x="0" y="28448"/>
              </a:moveTo>
              <a:lnTo>
                <a:pt x="650338" y="2844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132081" y="5204851"/>
        <a:ext cx="0" cy="0"/>
      </dsp:txXfrm>
    </dsp:sp>
    <dsp:sp modelId="{48B2EE55-F7DD-41A9-943B-7859FBE31003}">
      <dsp:nvSpPr>
        <dsp:cNvPr id="0" name=""/>
        <dsp:cNvSpPr/>
      </dsp:nvSpPr>
      <dsp:spPr>
        <a:xfrm>
          <a:off x="5547669" y="4616637"/>
          <a:ext cx="3302812" cy="121600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Краснодарский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Ставропольский</a:t>
          </a:r>
          <a:endParaRPr lang="ru-RU" sz="1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5583285" y="4652253"/>
        <a:ext cx="3231580" cy="1144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1A127-0E6F-46D1-AC9F-C73D9D4BE97C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3B49C-224C-4758-89A3-894BE98F5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248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8D555-6F32-4641-9219-89E5D0F2AF2C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3574-C9CE-4447-A110-3CE5E97176A6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277B5-AA80-4887-A0C4-2C9D9121DBD3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D56-2B85-4D8D-82DF-ED69C7FD8932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BE91-9746-4808-8838-DB964D80AD4F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2C28-6484-4F54-AF68-8032750F32BE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FF96C-B539-40E1-8A2E-70320248DD4D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E74A-6F28-4DB9-8931-07FDFA730C00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B61B-F3E9-4123-8640-24FD589499AF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29AA-073F-499F-9629-591552819ACE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7E686-1819-4B2D-9A39-13CAB567AB59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104830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44737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622586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725649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401056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667583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490868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853582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287872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51138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23071"/>
      </p:ext>
    </p:extLst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2805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394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009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073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4135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7092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046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2004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6910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7262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2296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3C158-85BF-4EE7-B3A5-343CFC7D5A98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EEAD9-CC69-44FC-AFEE-97A25E150E86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3194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D3E0A-E452-42A5-B155-F0C480C528C7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1A7EA-FD4F-478A-822D-40E407960F20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4805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47FEC-07CD-490B-9CF8-394977AA44A4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CAAAB-65D3-4CCE-9A07-08AC4A75699C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261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7B538-B2A9-47AC-A39A-8E085D81538F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2EA53-2100-4A65-BC60-D54ED3C54CAF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0820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01A30-F8AB-4A2A-B923-0138BCDB63F0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5C70B-9B45-4432-A445-530B8ACCFAD0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157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63DCC-5D1C-4C49-BB06-35984B2DD181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2994D-486A-487C-801D-DB1A73CDFF17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2487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08213-D080-47CA-8682-30EB6D6ABE28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BA806-E0B1-4945-8B54-19D0037D1240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678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B5781-C31F-4F35-96A8-5DAD15698511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69F19-5A19-4030-9333-BF5EAD021280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661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42BB3-5FB0-45BA-A227-6A327E96C4E1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DF557-3A05-428B-A848-94A14D8B5B2E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1386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B46BB-E038-4B43-B841-4041921C402B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183E5-6D22-49F8-A38C-1ADCFB4DCD70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1760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08BCF-A624-4A00-A94A-1A618273CE59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AEDFF-5CF1-4ADA-A9B3-15C7FFF97FAE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286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EA9DF-EF9C-4DAE-8BC0-5061D1958A29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Передельская Т.В.учитель географии МОУ СОШ №5 г.Туапсе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0C9A2-5737-4F5C-AF68-7912B7FE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>
    <p:circle/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64999">
              <a:srgbClr val="F0EBD5"/>
            </a:gs>
            <a:gs pos="100000">
              <a:srgbClr val="D1C39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C0EB0-5400-4075-B286-B385EFA01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0CED8-A556-49A5-89A6-888D162B8C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FA65F-9EFA-4CDB-8820-309E7D3DF7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6A7E2-60FE-4011-932F-326892AF4B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00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3179EFA-6098-4F0D-80D9-6924AE866456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30.01.2017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C5CD899-E22B-4EE9-A394-D1E2EE1275FE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795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58;&#1077;&#1086;&#1088;&#1080;&#1103;/&#1043;&#1055;%20&#1057;&#1077;&#1074;&#1077;&#1088;&#1085;&#1086;&#1075;&#1086;%20&#1050;&#1072;&#1074;&#1082;&#1072;&#1079;&#1072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30.pn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slide" Target="slide8.xml"/><Relationship Id="rId7" Type="http://schemas.openxmlformats.org/officeDocument/2006/relationships/image" Target="../media/image5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1371" y="692696"/>
            <a:ext cx="8784976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2405" algn="ctr">
              <a:lnSpc>
                <a:spcPct val="115000"/>
              </a:lnSpc>
            </a:pPr>
            <a:endParaRPr lang="ru-RU" sz="4400" b="1" dirty="0" smtClean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192405" algn="ctr">
              <a:lnSpc>
                <a:spcPct val="115000"/>
              </a:lnSpc>
            </a:pPr>
            <a:endParaRPr lang="ru-RU" sz="4400" b="1" dirty="0">
              <a:solidFill>
                <a:srgbClr val="C00000"/>
              </a:solidFill>
              <a:ea typeface="Times New Roman"/>
              <a:cs typeface="Times New Roman"/>
            </a:endParaRPr>
          </a:p>
          <a:p>
            <a:pPr marL="192405" algn="ctr">
              <a:lnSpc>
                <a:spcPct val="115000"/>
              </a:lnSpc>
            </a:pPr>
            <a:r>
              <a:rPr lang="ru-RU" sz="8800" b="1" dirty="0" smtClean="0">
                <a:solidFill>
                  <a:srgbClr val="C00000"/>
                </a:solidFill>
                <a:ea typeface="Times New Roman"/>
                <a:cs typeface="Times New Roman"/>
              </a:rPr>
              <a:t>Европейский Юг</a:t>
            </a:r>
            <a:endParaRPr lang="ru-RU" sz="8800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323528" y="5733256"/>
            <a:ext cx="576064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74651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Рисунок 4" descr="6678.jpg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0" y="3429000"/>
              <a:ext cx="4357686" cy="3429000"/>
            </a:xfrm>
            <a:prstGeom prst="rect">
              <a:avLst/>
            </a:prstGeom>
          </p:spPr>
        </p:pic>
        <p:pic>
          <p:nvPicPr>
            <p:cNvPr id="6" name="Рисунок 5" descr="Тебердинский заповедник.jpg"/>
            <p:cNvPicPr>
              <a:picLocks noChangeAspect="1"/>
            </p:cNvPicPr>
            <p:nvPr/>
          </p:nvPicPr>
          <p:blipFill>
            <a:blip cstate="email">
              <a:lum bright="10000" contrast="10000"/>
            </a:blip>
            <a:stretch>
              <a:fillRect/>
            </a:stretch>
          </p:blipFill>
          <p:spPr>
            <a:xfrm>
              <a:off x="4357686" y="0"/>
              <a:ext cx="4786313" cy="3429000"/>
            </a:xfrm>
            <a:prstGeom prst="rect">
              <a:avLst/>
            </a:prstGeom>
          </p:spPr>
        </p:pic>
        <p:pic>
          <p:nvPicPr>
            <p:cNvPr id="7" name="Рисунок 6" descr="sochi_1136063004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7686" y="3429000"/>
              <a:ext cx="4786314" cy="3429000"/>
            </a:xfrm>
            <a:prstGeom prst="rect">
              <a:avLst/>
            </a:prstGeom>
          </p:spPr>
        </p:pic>
        <p:pic>
          <p:nvPicPr>
            <p:cNvPr id="8" name="Рисунок 7" descr="zel_rosha_osn_vid_08.jpg"/>
            <p:cNvPicPr>
              <a:picLocks noChangeAspect="1"/>
            </p:cNvPicPr>
            <p:nvPr/>
          </p:nvPicPr>
          <p:blipFill>
            <a:blip cstate="email"/>
            <a:stretch>
              <a:fillRect/>
            </a:stretch>
          </p:blipFill>
          <p:spPr>
            <a:xfrm>
              <a:off x="0" y="0"/>
              <a:ext cx="4357686" cy="3446143"/>
            </a:xfrm>
            <a:prstGeom prst="rect">
              <a:avLst/>
            </a:prstGeom>
          </p:spPr>
        </p:pic>
      </p:grp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107504" y="6165304"/>
            <a:ext cx="864096" cy="360040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5613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Program Files\Miranda IM K&amp;S Pack Ultimate\Принятые файлы\2844486\oil2202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1619672" y="404664"/>
            <a:ext cx="5872928" cy="5829384"/>
          </a:xfrm>
          <a:prstGeom prst="rect">
            <a:avLst/>
          </a:prstGeom>
          <a:noFill/>
        </p:spPr>
      </p:pic>
      <p:pic>
        <p:nvPicPr>
          <p:cNvPr id="6149" name="Picture 5" descr="C:\Documents and Settings\User\Мои документы\география\181987_image_large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1331640" y="391258"/>
            <a:ext cx="6944554" cy="5842790"/>
          </a:xfrm>
          <a:prstGeom prst="rect">
            <a:avLst/>
          </a:prstGeom>
          <a:noFill/>
        </p:spPr>
      </p:pic>
      <p:pic>
        <p:nvPicPr>
          <p:cNvPr id="6147" name="Picture 3" descr="C:\Program Files\Miranda IM K&amp;S Pack Ultimate\Принятые файлы\2844486\color184_1.gif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2123728" y="402554"/>
            <a:ext cx="5168643" cy="583149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6" name="Picture 3" descr="C:\Program Files\Miranda IM K&amp;S Pack Ultimate\Принятые файлы\2844486\coal-train330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2907849" y="269457"/>
            <a:ext cx="3600400" cy="6086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7" name="Picture 2" descr="C:\Program Files\Miranda IM K&amp;S Pack Ultimate\Принятые файлы\2844486\objects_rec_0049_img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2123728" y="269454"/>
            <a:ext cx="4527256" cy="63930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8" name="Picture 3" descr="C:\Program Files\Miranda IM K&amp;S Pack Ultimate\Принятые файлы\2844486\a665a732bb86t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1387784" y="269454"/>
            <a:ext cx="6336704" cy="62271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9" name="Picture 2" descr="C:\Program Files\Miranda IM K&amp;S Pack Ultimate\Принятые файлы\2844486\clyde_hydro_800p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3667" y="269457"/>
            <a:ext cx="6248763" cy="63933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0" name="Picture 2" descr="C:\Documents and Settings\User\Мои документы\география\128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99514" cy="22048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1" name="Picture 3" descr="C:\Documents and Settings\User\Мои документы\география\428b04a401eb0f45da2f2838efe5d7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3667" y="2050012"/>
            <a:ext cx="4032448" cy="24815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2" name="Picture 4" descr="C:\Documents and Settings\User\Мои документы\география\90671951280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5253" y="4370868"/>
            <a:ext cx="4081724" cy="24879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3" name="Picture 2" descr="C:\Documents and Settings\User\Мои документы\география\wheat22_m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1135690" y="-2656"/>
            <a:ext cx="3530709" cy="43589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14" name="Picture 3" descr="C:\Documents and Settings\User\Мои документы\география\wheat12_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3173182"/>
            <a:ext cx="3095121" cy="3675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5" name="Picture 3" descr="C:\Documents and Settings\User\Мои документы\география\sweet-corn-clean15jpg-lg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688277" y="505411"/>
            <a:ext cx="7565900" cy="59211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6" name="Picture 3" descr="C:\Program Files\Miranda IM K&amp;S Pack Ultimate\Принятые файлы\2844486\wei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70561" y="405740"/>
            <a:ext cx="6591676" cy="6120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7" name="Picture 3" descr="C:\Documents and Settings\User\Мои документы\география\2425139742_f307850372_o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3995936" y="2742002"/>
            <a:ext cx="4507480" cy="41168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8" name="Picture 2" descr="C:\Documents and Settings\User\Мои документы\география\0_1522_5f7156f7_XL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336080" y="0"/>
            <a:ext cx="3963433" cy="40735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9" name="Picture 2" descr="C:\Documents and Settings\User\Мои документы\география\elbrus02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1689223" y="151348"/>
            <a:ext cx="5220581" cy="66292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20" name="Picture 2" descr="C:\Program Files\Miranda IM K&amp;S Pack Ultimate\Принятые файлы\2844486\sochi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2799663" y="118580"/>
            <a:ext cx="4008508" cy="65854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21" name="Picture 3" descr="C:\Program Files\Miranda IM K&amp;S Pack Ultimate\Принятые файлы\2844486\beech-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42654" y="71381"/>
            <a:ext cx="5954839" cy="6681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22" name="Picture 2" descr="C:\Documents and Settings\User\Мои документы\география\011060_241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2588292" y="82556"/>
            <a:ext cx="4431249" cy="66608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23" name="Picture 2" descr="C:\Program Files\Miranda IM K&amp;S Pack Ultimate\Принятые файлы\2844486\2013_3-b_big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61583" y="87546"/>
            <a:ext cx="5766048" cy="66247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25" name="Picture 12" descr="CZ_L_OS_0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20" y="-11698"/>
            <a:ext cx="9139180" cy="6870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Кубань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3730" y="-1"/>
            <a:ext cx="9224733" cy="684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9" descr="кабардино-балкария"/>
          <p:cNvPicPr>
            <a:picLocks noChangeAspect="1" noChangeArrowheads="1"/>
          </p:cNvPicPr>
          <p:nvPr/>
        </p:nvPicPr>
        <p:blipFill>
          <a:blip/>
          <a:srcRect/>
          <a:stretch>
            <a:fillRect/>
          </a:stretch>
        </p:blipFill>
        <p:spPr bwMode="auto">
          <a:xfrm>
            <a:off x="4820" y="0"/>
            <a:ext cx="9265444" cy="684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8" descr="cav48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-14305" y="-1"/>
            <a:ext cx="9295313" cy="685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7" descr="Кабардино-Балкария"/>
          <p:cNvPicPr>
            <a:picLocks noChangeAspect="1" noChangeArrowheads="1"/>
          </p:cNvPicPr>
          <p:nvPr/>
        </p:nvPicPr>
        <p:blipFill>
          <a:blip/>
          <a:srcRect/>
          <a:stretch>
            <a:fillRect/>
          </a:stretch>
        </p:blipFill>
        <p:spPr bwMode="auto">
          <a:xfrm>
            <a:off x="-14305" y="-2655"/>
            <a:ext cx="9347579" cy="688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 descr="Image8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3731" y="3755"/>
            <a:ext cx="9454120" cy="709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 descr="1_00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3731" y="5074"/>
            <a:ext cx="9539867" cy="708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" descr="Image02_sm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" y="-210362"/>
            <a:ext cx="9756576" cy="731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Управляющая кнопка: далее 23">
            <a:hlinkClick r:id="" action="ppaction://hlinkshowjump?jump=nextslide" highlightClick="1"/>
          </p:cNvPr>
          <p:cNvSpPr/>
          <p:nvPr/>
        </p:nvSpPr>
        <p:spPr>
          <a:xfrm>
            <a:off x="107504" y="5996642"/>
            <a:ext cx="864096" cy="360040"/>
          </a:xfrm>
          <a:prstGeom prst="actionButtonForwardNex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78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00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0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000"/>
                            </p:stCondLst>
                            <p:childTnLst>
                              <p:par>
                                <p:cTn id="7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8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9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30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8000"/>
                            </p:stCondLst>
                            <p:childTnLst>
                              <p:par>
                                <p:cTn id="1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1000"/>
                            </p:stCondLst>
                            <p:childTnLst>
                              <p:par>
                                <p:cTn id="12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3000"/>
                            </p:stCondLst>
                            <p:childTnLst>
                              <p:par>
                                <p:cTn id="13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40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0"/>
                            </p:stCondLst>
                            <p:childTnLst>
                              <p:par>
                                <p:cTn id="14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60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7000"/>
                            </p:stCondLst>
                            <p:childTnLst>
                              <p:par>
                                <p:cTn id="14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8000"/>
                            </p:stCondLst>
                            <p:childTnLst>
                              <p:par>
                                <p:cTn id="15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9000"/>
                            </p:stCondLst>
                            <p:childTnLst>
                              <p:par>
                                <p:cTn id="15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0000"/>
                            </p:stCondLst>
                            <p:childTnLst>
                              <p:par>
                                <p:cTn id="16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1000"/>
                            </p:stCondLst>
                            <p:childTnLst>
                              <p:par>
                                <p:cTn id="16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2000"/>
                            </p:stCondLst>
                            <p:childTnLst>
                              <p:par>
                                <p:cTn id="16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3000"/>
                            </p:stCondLst>
                            <p:childTnLst>
                              <p:par>
                                <p:cTn id="17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6" name="Picture 4" descr="kau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05063"/>
            <a:ext cx="5940425" cy="44529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5717" name="Picture 5" descr="kaz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268413"/>
            <a:ext cx="7056438" cy="52927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5718" name="Picture 6" descr="kaz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1046163"/>
            <a:ext cx="6913562" cy="51847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5719" name="Picture 7" descr="kur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795338"/>
            <a:ext cx="6767512" cy="50752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5720" name="Picture 8" descr="kaz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87450" y="830263"/>
            <a:ext cx="6337300" cy="47529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5721" name="Picture 9" descr="kur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47813" y="290513"/>
            <a:ext cx="6769100" cy="50768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5722" name="Picture 10" descr="nar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35150" y="184150"/>
            <a:ext cx="6408738" cy="4806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5723" name="Picture 11" descr="nar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24075" y="1588"/>
            <a:ext cx="6192838" cy="46450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0260353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hlinkClick r:id="rId3" action="ppaction://hlinkpres?slideindex=1&amp;slidetitle="/>
          </p:cNvPr>
          <p:cNvSpPr/>
          <p:nvPr/>
        </p:nvSpPr>
        <p:spPr>
          <a:xfrm>
            <a:off x="4857752" y="642918"/>
            <a:ext cx="3143272" cy="642942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62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82" y="332656"/>
            <a:ext cx="8383615" cy="5738421"/>
          </a:xfrm>
          <a:prstGeom prst="rect">
            <a:avLst/>
          </a:prstGeom>
        </p:spPr>
      </p:pic>
      <p:sp>
        <p:nvSpPr>
          <p:cNvPr id="24" name="Скругленный прямоугольник 23">
            <a:hlinkClick r:id="" action="ppaction://noaction"/>
          </p:cNvPr>
          <p:cNvSpPr/>
          <p:nvPr/>
        </p:nvSpPr>
        <p:spPr>
          <a:xfrm>
            <a:off x="6127674" y="1232526"/>
            <a:ext cx="1872208" cy="648072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ая выноска 2">
            <a:hlinkClick r:id="" action="ppaction://hlinkshowjump?jump=nextslide"/>
          </p:cNvPr>
          <p:cNvSpPr/>
          <p:nvPr/>
        </p:nvSpPr>
        <p:spPr>
          <a:xfrm>
            <a:off x="179512" y="188640"/>
            <a:ext cx="2687758" cy="631733"/>
          </a:xfrm>
          <a:prstGeom prst="wedgeRectCallout">
            <a:avLst>
              <a:gd name="adj1" fmla="val -33033"/>
              <a:gd name="adj2" fmla="val 69824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Европейский Юг – Северный Кавказ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5778996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372074" y="775953"/>
            <a:ext cx="5832648" cy="5888689"/>
            <a:chOff x="179512" y="758854"/>
            <a:chExt cx="5832648" cy="5888689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758854"/>
              <a:ext cx="5832648" cy="5888689"/>
            </a:xfrm>
            <a:prstGeom prst="rect">
              <a:avLst/>
            </a:prstGeom>
          </p:spPr>
        </p:pic>
        <p:sp>
          <p:nvSpPr>
            <p:cNvPr id="9" name="Полилиния 8"/>
            <p:cNvSpPr/>
            <p:nvPr/>
          </p:nvSpPr>
          <p:spPr>
            <a:xfrm>
              <a:off x="2263159" y="797491"/>
              <a:ext cx="3392353" cy="3740970"/>
            </a:xfrm>
            <a:custGeom>
              <a:avLst/>
              <a:gdLst>
                <a:gd name="connsiteX0" fmla="*/ 107179 w 3392353"/>
                <a:gd name="connsiteY0" fmla="*/ 631814 h 3740970"/>
                <a:gd name="connsiteX1" fmla="*/ 124934 w 3392353"/>
                <a:gd name="connsiteY1" fmla="*/ 569670 h 3740970"/>
                <a:gd name="connsiteX2" fmla="*/ 107179 w 3392353"/>
                <a:gd name="connsiteY2" fmla="*/ 436505 h 3740970"/>
                <a:gd name="connsiteX3" fmla="*/ 647 w 3392353"/>
                <a:gd name="connsiteY3" fmla="*/ 329973 h 3740970"/>
                <a:gd name="connsiteX4" fmla="*/ 71668 w 3392353"/>
                <a:gd name="connsiteY4" fmla="*/ 214563 h 3740970"/>
                <a:gd name="connsiteX5" fmla="*/ 249222 w 3392353"/>
                <a:gd name="connsiteY5" fmla="*/ 37010 h 3740970"/>
                <a:gd name="connsiteX6" fmla="*/ 453408 w 3392353"/>
                <a:gd name="connsiteY6" fmla="*/ 45888 h 3740970"/>
                <a:gd name="connsiteX7" fmla="*/ 675350 w 3392353"/>
                <a:gd name="connsiteY7" fmla="*/ 1499 h 3740970"/>
                <a:gd name="connsiteX8" fmla="*/ 861781 w 3392353"/>
                <a:gd name="connsiteY8" fmla="*/ 54765 h 3740970"/>
                <a:gd name="connsiteX9" fmla="*/ 1110356 w 3392353"/>
                <a:gd name="connsiteY9" fmla="*/ 1499 h 3740970"/>
                <a:gd name="connsiteX10" fmla="*/ 1412196 w 3392353"/>
                <a:gd name="connsiteY10" fmla="*/ 28132 h 3740970"/>
                <a:gd name="connsiteX11" fmla="*/ 1598627 w 3392353"/>
                <a:gd name="connsiteY11" fmla="*/ 161297 h 3740970"/>
                <a:gd name="connsiteX12" fmla="*/ 1616383 w 3392353"/>
                <a:gd name="connsiteY12" fmla="*/ 294462 h 3740970"/>
                <a:gd name="connsiteX13" fmla="*/ 1696282 w 3392353"/>
                <a:gd name="connsiteY13" fmla="*/ 329973 h 3740970"/>
                <a:gd name="connsiteX14" fmla="*/ 1847202 w 3392353"/>
                <a:gd name="connsiteY14" fmla="*/ 276707 h 3740970"/>
                <a:gd name="connsiteX15" fmla="*/ 1989245 w 3392353"/>
                <a:gd name="connsiteY15" fmla="*/ 303340 h 3740970"/>
                <a:gd name="connsiteX16" fmla="*/ 2175676 w 3392353"/>
                <a:gd name="connsiteY16" fmla="*/ 223441 h 3740970"/>
                <a:gd name="connsiteX17" fmla="*/ 2406495 w 3392353"/>
                <a:gd name="connsiteY17" fmla="*/ 312218 h 3740970"/>
                <a:gd name="connsiteX18" fmla="*/ 2406495 w 3392353"/>
                <a:gd name="connsiteY18" fmla="*/ 472016 h 3740970"/>
                <a:gd name="connsiteX19" fmla="*/ 2433128 w 3392353"/>
                <a:gd name="connsiteY19" fmla="*/ 631814 h 3740970"/>
                <a:gd name="connsiteX20" fmla="*/ 2362107 w 3392353"/>
                <a:gd name="connsiteY20" fmla="*/ 809367 h 3740970"/>
                <a:gd name="connsiteX21" fmla="*/ 2282208 w 3392353"/>
                <a:gd name="connsiteY21" fmla="*/ 924777 h 3740970"/>
                <a:gd name="connsiteX22" fmla="*/ 2308841 w 3392353"/>
                <a:gd name="connsiteY22" fmla="*/ 1049064 h 3740970"/>
                <a:gd name="connsiteX23" fmla="*/ 2397618 w 3392353"/>
                <a:gd name="connsiteY23" fmla="*/ 1244373 h 3740970"/>
                <a:gd name="connsiteX24" fmla="*/ 2273330 w 3392353"/>
                <a:gd name="connsiteY24" fmla="*/ 1439682 h 3740970"/>
                <a:gd name="connsiteX25" fmla="*/ 2273330 w 3392353"/>
                <a:gd name="connsiteY25" fmla="*/ 1546214 h 3740970"/>
                <a:gd name="connsiteX26" fmla="*/ 2415373 w 3392353"/>
                <a:gd name="connsiteY26" fmla="*/ 1626113 h 3740970"/>
                <a:gd name="connsiteX27" fmla="*/ 2450884 w 3392353"/>
                <a:gd name="connsiteY27" fmla="*/ 1848055 h 3740970"/>
                <a:gd name="connsiteX28" fmla="*/ 2646192 w 3392353"/>
                <a:gd name="connsiteY28" fmla="*/ 1874688 h 3740970"/>
                <a:gd name="connsiteX29" fmla="*/ 2868134 w 3392353"/>
                <a:gd name="connsiteY29" fmla="*/ 1901321 h 3740970"/>
                <a:gd name="connsiteX30" fmla="*/ 2992422 w 3392353"/>
                <a:gd name="connsiteY30" fmla="*/ 2052241 h 3740970"/>
                <a:gd name="connsiteX31" fmla="*/ 3107831 w 3392353"/>
                <a:gd name="connsiteY31" fmla="*/ 2229794 h 3740970"/>
                <a:gd name="connsiteX32" fmla="*/ 3240996 w 3392353"/>
                <a:gd name="connsiteY32" fmla="*/ 2371837 h 3740970"/>
                <a:gd name="connsiteX33" fmla="*/ 3285385 w 3392353"/>
                <a:gd name="connsiteY33" fmla="*/ 2487247 h 3740970"/>
                <a:gd name="connsiteX34" fmla="*/ 3240996 w 3392353"/>
                <a:gd name="connsiteY34" fmla="*/ 2576024 h 3740970"/>
                <a:gd name="connsiteX35" fmla="*/ 3285385 w 3392353"/>
                <a:gd name="connsiteY35" fmla="*/ 2638167 h 3740970"/>
                <a:gd name="connsiteX36" fmla="*/ 3391917 w 3392353"/>
                <a:gd name="connsiteY36" fmla="*/ 2709189 h 3740970"/>
                <a:gd name="connsiteX37" fmla="*/ 3240996 w 3392353"/>
                <a:gd name="connsiteY37" fmla="*/ 2815721 h 3740970"/>
                <a:gd name="connsiteX38" fmla="*/ 3161097 w 3392353"/>
                <a:gd name="connsiteY38" fmla="*/ 2940008 h 3740970"/>
                <a:gd name="connsiteX39" fmla="*/ 3063443 w 3392353"/>
                <a:gd name="connsiteY39" fmla="*/ 3002152 h 3740970"/>
                <a:gd name="connsiteX40" fmla="*/ 2965789 w 3392353"/>
                <a:gd name="connsiteY40" fmla="*/ 3082051 h 3740970"/>
                <a:gd name="connsiteX41" fmla="*/ 2912523 w 3392353"/>
                <a:gd name="connsiteY41" fmla="*/ 3170827 h 3740970"/>
                <a:gd name="connsiteX42" fmla="*/ 2814868 w 3392353"/>
                <a:gd name="connsiteY42" fmla="*/ 3161950 h 3740970"/>
                <a:gd name="connsiteX43" fmla="*/ 2779358 w 3392353"/>
                <a:gd name="connsiteY43" fmla="*/ 3206338 h 3740970"/>
                <a:gd name="connsiteX44" fmla="*/ 2708336 w 3392353"/>
                <a:gd name="connsiteY44" fmla="*/ 3179705 h 3740970"/>
                <a:gd name="connsiteX45" fmla="*/ 2708336 w 3392353"/>
                <a:gd name="connsiteY45" fmla="*/ 3259604 h 3740970"/>
                <a:gd name="connsiteX46" fmla="*/ 2699458 w 3392353"/>
                <a:gd name="connsiteY46" fmla="*/ 3419402 h 3740970"/>
                <a:gd name="connsiteX47" fmla="*/ 2628437 w 3392353"/>
                <a:gd name="connsiteY47" fmla="*/ 3596956 h 3740970"/>
                <a:gd name="connsiteX48" fmla="*/ 2548538 w 3392353"/>
                <a:gd name="connsiteY48" fmla="*/ 3721243 h 3740970"/>
                <a:gd name="connsiteX49" fmla="*/ 2513027 w 3392353"/>
                <a:gd name="connsiteY49" fmla="*/ 3738998 h 3740970"/>
                <a:gd name="connsiteX50" fmla="*/ 2495272 w 3392353"/>
                <a:gd name="connsiteY50" fmla="*/ 3703488 h 3740970"/>
                <a:gd name="connsiteX51" fmla="*/ 2450884 w 3392353"/>
                <a:gd name="connsiteY51" fmla="*/ 3738998 h 3740970"/>
                <a:gd name="connsiteX52" fmla="*/ 2397618 w 3392353"/>
                <a:gd name="connsiteY52" fmla="*/ 3738998 h 3740970"/>
                <a:gd name="connsiteX53" fmla="*/ 2273330 w 3392353"/>
                <a:gd name="connsiteY53" fmla="*/ 3703488 h 3740970"/>
                <a:gd name="connsiteX54" fmla="*/ 2104655 w 3392353"/>
                <a:gd name="connsiteY54" fmla="*/ 3667977 h 3740970"/>
                <a:gd name="connsiteX55" fmla="*/ 1989245 w 3392353"/>
                <a:gd name="connsiteY55" fmla="*/ 3659099 h 3740970"/>
                <a:gd name="connsiteX56" fmla="*/ 1856080 w 3392353"/>
                <a:gd name="connsiteY56" fmla="*/ 3605833 h 3740970"/>
                <a:gd name="connsiteX57" fmla="*/ 1669649 w 3392353"/>
                <a:gd name="connsiteY57" fmla="*/ 3472668 h 3740970"/>
                <a:gd name="connsiteX58" fmla="*/ 1412196 w 3392353"/>
                <a:gd name="connsiteY58" fmla="*/ 3419402 h 3740970"/>
                <a:gd name="connsiteX59" fmla="*/ 1270154 w 3392353"/>
                <a:gd name="connsiteY59" fmla="*/ 3321748 h 3740970"/>
                <a:gd name="connsiteX60" fmla="*/ 1092600 w 3392353"/>
                <a:gd name="connsiteY60" fmla="*/ 3161950 h 3740970"/>
                <a:gd name="connsiteX61" fmla="*/ 941680 w 3392353"/>
                <a:gd name="connsiteY61" fmla="*/ 3064295 h 3740970"/>
                <a:gd name="connsiteX62" fmla="*/ 915047 w 3392353"/>
                <a:gd name="connsiteY62" fmla="*/ 3028785 h 3740970"/>
                <a:gd name="connsiteX63" fmla="*/ 1021579 w 3392353"/>
                <a:gd name="connsiteY63" fmla="*/ 2948886 h 3740970"/>
                <a:gd name="connsiteX64" fmla="*/ 1110356 w 3392353"/>
                <a:gd name="connsiteY64" fmla="*/ 2948886 h 3740970"/>
                <a:gd name="connsiteX65" fmla="*/ 1154744 w 3392353"/>
                <a:gd name="connsiteY65" fmla="*/ 2957763 h 3740970"/>
                <a:gd name="connsiteX66" fmla="*/ 1154744 w 3392353"/>
                <a:gd name="connsiteY66" fmla="*/ 2833476 h 3740970"/>
                <a:gd name="connsiteX67" fmla="*/ 1136989 w 3392353"/>
                <a:gd name="connsiteY67" fmla="*/ 2718066 h 3740970"/>
                <a:gd name="connsiteX68" fmla="*/ 1243521 w 3392353"/>
                <a:gd name="connsiteY68" fmla="*/ 2629290 h 3740970"/>
                <a:gd name="connsiteX69" fmla="*/ 1296787 w 3392353"/>
                <a:gd name="connsiteY69" fmla="*/ 2460614 h 3740970"/>
                <a:gd name="connsiteX70" fmla="*/ 1261276 w 3392353"/>
                <a:gd name="connsiteY70" fmla="*/ 2274183 h 3740970"/>
                <a:gd name="connsiteX71" fmla="*/ 1252398 w 3392353"/>
                <a:gd name="connsiteY71" fmla="*/ 2176528 h 3740970"/>
                <a:gd name="connsiteX72" fmla="*/ 1145866 w 3392353"/>
                <a:gd name="connsiteY72" fmla="*/ 2247550 h 3740970"/>
                <a:gd name="connsiteX73" fmla="*/ 1136989 w 3392353"/>
                <a:gd name="connsiteY73" fmla="*/ 2354082 h 3740970"/>
                <a:gd name="connsiteX74" fmla="*/ 1128111 w 3392353"/>
                <a:gd name="connsiteY74" fmla="*/ 2380715 h 3740970"/>
                <a:gd name="connsiteX75" fmla="*/ 1039334 w 3392353"/>
                <a:gd name="connsiteY75" fmla="*/ 2274183 h 3740970"/>
                <a:gd name="connsiteX76" fmla="*/ 852903 w 3392353"/>
                <a:gd name="connsiteY76" fmla="*/ 2256427 h 3740970"/>
                <a:gd name="connsiteX77" fmla="*/ 666472 w 3392353"/>
                <a:gd name="connsiteY77" fmla="*/ 2158773 h 3740970"/>
                <a:gd name="connsiteX78" fmla="*/ 568818 w 3392353"/>
                <a:gd name="connsiteY78" fmla="*/ 1990097 h 3740970"/>
                <a:gd name="connsiteX79" fmla="*/ 435653 w 3392353"/>
                <a:gd name="connsiteY79" fmla="*/ 1945709 h 3740970"/>
                <a:gd name="connsiteX80" fmla="*/ 329121 w 3392353"/>
                <a:gd name="connsiteY80" fmla="*/ 1972342 h 3740970"/>
                <a:gd name="connsiteX81" fmla="*/ 320243 w 3392353"/>
                <a:gd name="connsiteY81" fmla="*/ 1848055 h 3740970"/>
                <a:gd name="connsiteX82" fmla="*/ 337998 w 3392353"/>
                <a:gd name="connsiteY82" fmla="*/ 1706012 h 3740970"/>
                <a:gd name="connsiteX83" fmla="*/ 595451 w 3392353"/>
                <a:gd name="connsiteY83" fmla="*/ 1634991 h 3740970"/>
                <a:gd name="connsiteX84" fmla="*/ 630961 w 3392353"/>
                <a:gd name="connsiteY84" fmla="*/ 1484070 h 3740970"/>
                <a:gd name="connsiteX85" fmla="*/ 559940 w 3392353"/>
                <a:gd name="connsiteY85" fmla="*/ 1342027 h 3740970"/>
                <a:gd name="connsiteX86" fmla="*/ 391264 w 3392353"/>
                <a:gd name="connsiteY86" fmla="*/ 1297639 h 3740970"/>
                <a:gd name="connsiteX87" fmla="*/ 346876 w 3392353"/>
                <a:gd name="connsiteY87" fmla="*/ 1217740 h 3740970"/>
                <a:gd name="connsiteX88" fmla="*/ 346876 w 3392353"/>
                <a:gd name="connsiteY88" fmla="*/ 1102330 h 3740970"/>
                <a:gd name="connsiteX89" fmla="*/ 409020 w 3392353"/>
                <a:gd name="connsiteY89" fmla="*/ 978043 h 3740970"/>
                <a:gd name="connsiteX90" fmla="*/ 302488 w 3392353"/>
                <a:gd name="connsiteY90" fmla="*/ 862633 h 3740970"/>
                <a:gd name="connsiteX91" fmla="*/ 187078 w 3392353"/>
                <a:gd name="connsiteY91" fmla="*/ 800490 h 3740970"/>
                <a:gd name="connsiteX92" fmla="*/ 124934 w 3392353"/>
                <a:gd name="connsiteY92" fmla="*/ 711713 h 3740970"/>
                <a:gd name="connsiteX93" fmla="*/ 107179 w 3392353"/>
                <a:gd name="connsiteY93" fmla="*/ 631814 h 37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392353" h="3740970">
                  <a:moveTo>
                    <a:pt x="107179" y="631814"/>
                  </a:moveTo>
                  <a:cubicBezTo>
                    <a:pt x="107179" y="608140"/>
                    <a:pt x="124934" y="602221"/>
                    <a:pt x="124934" y="569670"/>
                  </a:cubicBezTo>
                  <a:cubicBezTo>
                    <a:pt x="124934" y="537119"/>
                    <a:pt x="127894" y="476454"/>
                    <a:pt x="107179" y="436505"/>
                  </a:cubicBezTo>
                  <a:cubicBezTo>
                    <a:pt x="86464" y="396555"/>
                    <a:pt x="6565" y="366963"/>
                    <a:pt x="647" y="329973"/>
                  </a:cubicBezTo>
                  <a:cubicBezTo>
                    <a:pt x="-5271" y="292983"/>
                    <a:pt x="30239" y="263390"/>
                    <a:pt x="71668" y="214563"/>
                  </a:cubicBezTo>
                  <a:cubicBezTo>
                    <a:pt x="113097" y="165736"/>
                    <a:pt x="185599" y="65122"/>
                    <a:pt x="249222" y="37010"/>
                  </a:cubicBezTo>
                  <a:cubicBezTo>
                    <a:pt x="312845" y="8898"/>
                    <a:pt x="382387" y="51806"/>
                    <a:pt x="453408" y="45888"/>
                  </a:cubicBezTo>
                  <a:cubicBezTo>
                    <a:pt x="524429" y="39970"/>
                    <a:pt x="607288" y="20"/>
                    <a:pt x="675350" y="1499"/>
                  </a:cubicBezTo>
                  <a:cubicBezTo>
                    <a:pt x="743412" y="2978"/>
                    <a:pt x="789280" y="54765"/>
                    <a:pt x="861781" y="54765"/>
                  </a:cubicBezTo>
                  <a:cubicBezTo>
                    <a:pt x="934282" y="54765"/>
                    <a:pt x="1018620" y="5938"/>
                    <a:pt x="1110356" y="1499"/>
                  </a:cubicBezTo>
                  <a:cubicBezTo>
                    <a:pt x="1202092" y="-2940"/>
                    <a:pt x="1330818" y="1499"/>
                    <a:pt x="1412196" y="28132"/>
                  </a:cubicBezTo>
                  <a:cubicBezTo>
                    <a:pt x="1493574" y="54765"/>
                    <a:pt x="1564596" y="116909"/>
                    <a:pt x="1598627" y="161297"/>
                  </a:cubicBezTo>
                  <a:cubicBezTo>
                    <a:pt x="1632658" y="205685"/>
                    <a:pt x="1600107" y="266349"/>
                    <a:pt x="1616383" y="294462"/>
                  </a:cubicBezTo>
                  <a:cubicBezTo>
                    <a:pt x="1632659" y="322575"/>
                    <a:pt x="1657812" y="332932"/>
                    <a:pt x="1696282" y="329973"/>
                  </a:cubicBezTo>
                  <a:cubicBezTo>
                    <a:pt x="1734752" y="327014"/>
                    <a:pt x="1798375" y="281146"/>
                    <a:pt x="1847202" y="276707"/>
                  </a:cubicBezTo>
                  <a:cubicBezTo>
                    <a:pt x="1896029" y="272268"/>
                    <a:pt x="1934499" y="312218"/>
                    <a:pt x="1989245" y="303340"/>
                  </a:cubicBezTo>
                  <a:cubicBezTo>
                    <a:pt x="2043991" y="294462"/>
                    <a:pt x="2106134" y="221961"/>
                    <a:pt x="2175676" y="223441"/>
                  </a:cubicBezTo>
                  <a:cubicBezTo>
                    <a:pt x="2245218" y="224921"/>
                    <a:pt x="2368025" y="270789"/>
                    <a:pt x="2406495" y="312218"/>
                  </a:cubicBezTo>
                  <a:cubicBezTo>
                    <a:pt x="2444965" y="353647"/>
                    <a:pt x="2402056" y="418750"/>
                    <a:pt x="2406495" y="472016"/>
                  </a:cubicBezTo>
                  <a:cubicBezTo>
                    <a:pt x="2410934" y="525282"/>
                    <a:pt x="2440526" y="575589"/>
                    <a:pt x="2433128" y="631814"/>
                  </a:cubicBezTo>
                  <a:cubicBezTo>
                    <a:pt x="2425730" y="688039"/>
                    <a:pt x="2387260" y="760540"/>
                    <a:pt x="2362107" y="809367"/>
                  </a:cubicBezTo>
                  <a:cubicBezTo>
                    <a:pt x="2336954" y="858194"/>
                    <a:pt x="2291086" y="884827"/>
                    <a:pt x="2282208" y="924777"/>
                  </a:cubicBezTo>
                  <a:cubicBezTo>
                    <a:pt x="2273330" y="964727"/>
                    <a:pt x="2289606" y="995798"/>
                    <a:pt x="2308841" y="1049064"/>
                  </a:cubicBezTo>
                  <a:cubicBezTo>
                    <a:pt x="2328076" y="1102330"/>
                    <a:pt x="2403536" y="1179270"/>
                    <a:pt x="2397618" y="1244373"/>
                  </a:cubicBezTo>
                  <a:cubicBezTo>
                    <a:pt x="2391700" y="1309476"/>
                    <a:pt x="2294045" y="1389375"/>
                    <a:pt x="2273330" y="1439682"/>
                  </a:cubicBezTo>
                  <a:cubicBezTo>
                    <a:pt x="2252615" y="1489989"/>
                    <a:pt x="2249656" y="1515142"/>
                    <a:pt x="2273330" y="1546214"/>
                  </a:cubicBezTo>
                  <a:cubicBezTo>
                    <a:pt x="2297004" y="1577286"/>
                    <a:pt x="2385781" y="1575806"/>
                    <a:pt x="2415373" y="1626113"/>
                  </a:cubicBezTo>
                  <a:cubicBezTo>
                    <a:pt x="2444965" y="1676420"/>
                    <a:pt x="2412414" y="1806626"/>
                    <a:pt x="2450884" y="1848055"/>
                  </a:cubicBezTo>
                  <a:cubicBezTo>
                    <a:pt x="2489354" y="1889484"/>
                    <a:pt x="2646192" y="1874688"/>
                    <a:pt x="2646192" y="1874688"/>
                  </a:cubicBezTo>
                  <a:cubicBezTo>
                    <a:pt x="2715734" y="1883566"/>
                    <a:pt x="2810429" y="1871729"/>
                    <a:pt x="2868134" y="1901321"/>
                  </a:cubicBezTo>
                  <a:cubicBezTo>
                    <a:pt x="2925839" y="1930913"/>
                    <a:pt x="2952473" y="1997496"/>
                    <a:pt x="2992422" y="2052241"/>
                  </a:cubicBezTo>
                  <a:cubicBezTo>
                    <a:pt x="3032372" y="2106987"/>
                    <a:pt x="3066402" y="2176528"/>
                    <a:pt x="3107831" y="2229794"/>
                  </a:cubicBezTo>
                  <a:cubicBezTo>
                    <a:pt x="3149260" y="2283060"/>
                    <a:pt x="3211404" y="2328928"/>
                    <a:pt x="3240996" y="2371837"/>
                  </a:cubicBezTo>
                  <a:cubicBezTo>
                    <a:pt x="3270588" y="2414746"/>
                    <a:pt x="3285385" y="2453216"/>
                    <a:pt x="3285385" y="2487247"/>
                  </a:cubicBezTo>
                  <a:cubicBezTo>
                    <a:pt x="3285385" y="2521278"/>
                    <a:pt x="3240996" y="2550871"/>
                    <a:pt x="3240996" y="2576024"/>
                  </a:cubicBezTo>
                  <a:cubicBezTo>
                    <a:pt x="3240996" y="2601177"/>
                    <a:pt x="3260232" y="2615973"/>
                    <a:pt x="3285385" y="2638167"/>
                  </a:cubicBezTo>
                  <a:cubicBezTo>
                    <a:pt x="3310539" y="2660361"/>
                    <a:pt x="3399315" y="2679597"/>
                    <a:pt x="3391917" y="2709189"/>
                  </a:cubicBezTo>
                  <a:cubicBezTo>
                    <a:pt x="3384519" y="2738781"/>
                    <a:pt x="3279466" y="2777251"/>
                    <a:pt x="3240996" y="2815721"/>
                  </a:cubicBezTo>
                  <a:cubicBezTo>
                    <a:pt x="3202526" y="2854191"/>
                    <a:pt x="3190689" y="2908936"/>
                    <a:pt x="3161097" y="2940008"/>
                  </a:cubicBezTo>
                  <a:cubicBezTo>
                    <a:pt x="3131505" y="2971080"/>
                    <a:pt x="3095994" y="2978478"/>
                    <a:pt x="3063443" y="3002152"/>
                  </a:cubicBezTo>
                  <a:cubicBezTo>
                    <a:pt x="3030892" y="3025826"/>
                    <a:pt x="2990942" y="3053939"/>
                    <a:pt x="2965789" y="3082051"/>
                  </a:cubicBezTo>
                  <a:cubicBezTo>
                    <a:pt x="2940636" y="3110163"/>
                    <a:pt x="2937676" y="3157511"/>
                    <a:pt x="2912523" y="3170827"/>
                  </a:cubicBezTo>
                  <a:cubicBezTo>
                    <a:pt x="2887370" y="3184143"/>
                    <a:pt x="2837062" y="3156032"/>
                    <a:pt x="2814868" y="3161950"/>
                  </a:cubicBezTo>
                  <a:cubicBezTo>
                    <a:pt x="2792674" y="3167869"/>
                    <a:pt x="2797113" y="3203379"/>
                    <a:pt x="2779358" y="3206338"/>
                  </a:cubicBezTo>
                  <a:cubicBezTo>
                    <a:pt x="2761603" y="3209297"/>
                    <a:pt x="2720173" y="3170827"/>
                    <a:pt x="2708336" y="3179705"/>
                  </a:cubicBezTo>
                  <a:cubicBezTo>
                    <a:pt x="2696499" y="3188583"/>
                    <a:pt x="2709816" y="3219655"/>
                    <a:pt x="2708336" y="3259604"/>
                  </a:cubicBezTo>
                  <a:cubicBezTo>
                    <a:pt x="2706856" y="3299553"/>
                    <a:pt x="2712774" y="3363177"/>
                    <a:pt x="2699458" y="3419402"/>
                  </a:cubicBezTo>
                  <a:cubicBezTo>
                    <a:pt x="2686142" y="3475627"/>
                    <a:pt x="2653590" y="3546649"/>
                    <a:pt x="2628437" y="3596956"/>
                  </a:cubicBezTo>
                  <a:cubicBezTo>
                    <a:pt x="2603284" y="3647263"/>
                    <a:pt x="2567773" y="3697569"/>
                    <a:pt x="2548538" y="3721243"/>
                  </a:cubicBezTo>
                  <a:cubicBezTo>
                    <a:pt x="2529303" y="3744917"/>
                    <a:pt x="2521905" y="3741957"/>
                    <a:pt x="2513027" y="3738998"/>
                  </a:cubicBezTo>
                  <a:cubicBezTo>
                    <a:pt x="2504149" y="3736039"/>
                    <a:pt x="2505629" y="3703488"/>
                    <a:pt x="2495272" y="3703488"/>
                  </a:cubicBezTo>
                  <a:cubicBezTo>
                    <a:pt x="2484915" y="3703488"/>
                    <a:pt x="2467160" y="3733080"/>
                    <a:pt x="2450884" y="3738998"/>
                  </a:cubicBezTo>
                  <a:cubicBezTo>
                    <a:pt x="2434608" y="3744916"/>
                    <a:pt x="2427210" y="3744916"/>
                    <a:pt x="2397618" y="3738998"/>
                  </a:cubicBezTo>
                  <a:cubicBezTo>
                    <a:pt x="2368026" y="3733080"/>
                    <a:pt x="2322157" y="3715325"/>
                    <a:pt x="2273330" y="3703488"/>
                  </a:cubicBezTo>
                  <a:cubicBezTo>
                    <a:pt x="2224503" y="3691651"/>
                    <a:pt x="2152003" y="3675375"/>
                    <a:pt x="2104655" y="3667977"/>
                  </a:cubicBezTo>
                  <a:cubicBezTo>
                    <a:pt x="2057308" y="3660579"/>
                    <a:pt x="2030674" y="3669456"/>
                    <a:pt x="1989245" y="3659099"/>
                  </a:cubicBezTo>
                  <a:cubicBezTo>
                    <a:pt x="1947816" y="3648742"/>
                    <a:pt x="1909346" y="3636905"/>
                    <a:pt x="1856080" y="3605833"/>
                  </a:cubicBezTo>
                  <a:cubicBezTo>
                    <a:pt x="1802814" y="3574761"/>
                    <a:pt x="1743630" y="3503740"/>
                    <a:pt x="1669649" y="3472668"/>
                  </a:cubicBezTo>
                  <a:cubicBezTo>
                    <a:pt x="1595668" y="3441596"/>
                    <a:pt x="1478779" y="3444555"/>
                    <a:pt x="1412196" y="3419402"/>
                  </a:cubicBezTo>
                  <a:cubicBezTo>
                    <a:pt x="1345614" y="3394249"/>
                    <a:pt x="1323420" y="3364657"/>
                    <a:pt x="1270154" y="3321748"/>
                  </a:cubicBezTo>
                  <a:cubicBezTo>
                    <a:pt x="1216888" y="3278839"/>
                    <a:pt x="1147346" y="3204859"/>
                    <a:pt x="1092600" y="3161950"/>
                  </a:cubicBezTo>
                  <a:cubicBezTo>
                    <a:pt x="1037854" y="3119041"/>
                    <a:pt x="971272" y="3086489"/>
                    <a:pt x="941680" y="3064295"/>
                  </a:cubicBezTo>
                  <a:cubicBezTo>
                    <a:pt x="912088" y="3042101"/>
                    <a:pt x="901731" y="3048020"/>
                    <a:pt x="915047" y="3028785"/>
                  </a:cubicBezTo>
                  <a:cubicBezTo>
                    <a:pt x="928363" y="3009550"/>
                    <a:pt x="989028" y="2962202"/>
                    <a:pt x="1021579" y="2948886"/>
                  </a:cubicBezTo>
                  <a:cubicBezTo>
                    <a:pt x="1054130" y="2935570"/>
                    <a:pt x="1088162" y="2947407"/>
                    <a:pt x="1110356" y="2948886"/>
                  </a:cubicBezTo>
                  <a:cubicBezTo>
                    <a:pt x="1132550" y="2950366"/>
                    <a:pt x="1147346" y="2976998"/>
                    <a:pt x="1154744" y="2957763"/>
                  </a:cubicBezTo>
                  <a:cubicBezTo>
                    <a:pt x="1162142" y="2938528"/>
                    <a:pt x="1157703" y="2873426"/>
                    <a:pt x="1154744" y="2833476"/>
                  </a:cubicBezTo>
                  <a:cubicBezTo>
                    <a:pt x="1151785" y="2793527"/>
                    <a:pt x="1122193" y="2752097"/>
                    <a:pt x="1136989" y="2718066"/>
                  </a:cubicBezTo>
                  <a:cubicBezTo>
                    <a:pt x="1151785" y="2684035"/>
                    <a:pt x="1216888" y="2672199"/>
                    <a:pt x="1243521" y="2629290"/>
                  </a:cubicBezTo>
                  <a:cubicBezTo>
                    <a:pt x="1270154" y="2586381"/>
                    <a:pt x="1293828" y="2519799"/>
                    <a:pt x="1296787" y="2460614"/>
                  </a:cubicBezTo>
                  <a:cubicBezTo>
                    <a:pt x="1299746" y="2401430"/>
                    <a:pt x="1268674" y="2321531"/>
                    <a:pt x="1261276" y="2274183"/>
                  </a:cubicBezTo>
                  <a:cubicBezTo>
                    <a:pt x="1253878" y="2226835"/>
                    <a:pt x="1271633" y="2180967"/>
                    <a:pt x="1252398" y="2176528"/>
                  </a:cubicBezTo>
                  <a:cubicBezTo>
                    <a:pt x="1233163" y="2172089"/>
                    <a:pt x="1165101" y="2217958"/>
                    <a:pt x="1145866" y="2247550"/>
                  </a:cubicBezTo>
                  <a:cubicBezTo>
                    <a:pt x="1126631" y="2277142"/>
                    <a:pt x="1139948" y="2331888"/>
                    <a:pt x="1136989" y="2354082"/>
                  </a:cubicBezTo>
                  <a:cubicBezTo>
                    <a:pt x="1134030" y="2376276"/>
                    <a:pt x="1144387" y="2394031"/>
                    <a:pt x="1128111" y="2380715"/>
                  </a:cubicBezTo>
                  <a:cubicBezTo>
                    <a:pt x="1111835" y="2367399"/>
                    <a:pt x="1085202" y="2294898"/>
                    <a:pt x="1039334" y="2274183"/>
                  </a:cubicBezTo>
                  <a:cubicBezTo>
                    <a:pt x="993466" y="2253468"/>
                    <a:pt x="915046" y="2275662"/>
                    <a:pt x="852903" y="2256427"/>
                  </a:cubicBezTo>
                  <a:cubicBezTo>
                    <a:pt x="790760" y="2237192"/>
                    <a:pt x="713819" y="2203161"/>
                    <a:pt x="666472" y="2158773"/>
                  </a:cubicBezTo>
                  <a:cubicBezTo>
                    <a:pt x="619125" y="2114385"/>
                    <a:pt x="607288" y="2025608"/>
                    <a:pt x="568818" y="1990097"/>
                  </a:cubicBezTo>
                  <a:cubicBezTo>
                    <a:pt x="530348" y="1954586"/>
                    <a:pt x="475603" y="1948668"/>
                    <a:pt x="435653" y="1945709"/>
                  </a:cubicBezTo>
                  <a:cubicBezTo>
                    <a:pt x="395704" y="1942750"/>
                    <a:pt x="348356" y="1988618"/>
                    <a:pt x="329121" y="1972342"/>
                  </a:cubicBezTo>
                  <a:cubicBezTo>
                    <a:pt x="309886" y="1956066"/>
                    <a:pt x="318763" y="1892443"/>
                    <a:pt x="320243" y="1848055"/>
                  </a:cubicBezTo>
                  <a:cubicBezTo>
                    <a:pt x="321723" y="1803667"/>
                    <a:pt x="292130" y="1741523"/>
                    <a:pt x="337998" y="1706012"/>
                  </a:cubicBezTo>
                  <a:cubicBezTo>
                    <a:pt x="383866" y="1670501"/>
                    <a:pt x="546624" y="1671981"/>
                    <a:pt x="595451" y="1634991"/>
                  </a:cubicBezTo>
                  <a:cubicBezTo>
                    <a:pt x="644278" y="1598001"/>
                    <a:pt x="636880" y="1532897"/>
                    <a:pt x="630961" y="1484070"/>
                  </a:cubicBezTo>
                  <a:cubicBezTo>
                    <a:pt x="625043" y="1435243"/>
                    <a:pt x="599889" y="1373099"/>
                    <a:pt x="559940" y="1342027"/>
                  </a:cubicBezTo>
                  <a:cubicBezTo>
                    <a:pt x="519991" y="1310955"/>
                    <a:pt x="426775" y="1318353"/>
                    <a:pt x="391264" y="1297639"/>
                  </a:cubicBezTo>
                  <a:cubicBezTo>
                    <a:pt x="355753" y="1276925"/>
                    <a:pt x="354274" y="1250291"/>
                    <a:pt x="346876" y="1217740"/>
                  </a:cubicBezTo>
                  <a:cubicBezTo>
                    <a:pt x="339478" y="1185189"/>
                    <a:pt x="336519" y="1142280"/>
                    <a:pt x="346876" y="1102330"/>
                  </a:cubicBezTo>
                  <a:cubicBezTo>
                    <a:pt x="357233" y="1062381"/>
                    <a:pt x="416418" y="1017992"/>
                    <a:pt x="409020" y="978043"/>
                  </a:cubicBezTo>
                  <a:cubicBezTo>
                    <a:pt x="401622" y="938094"/>
                    <a:pt x="339478" y="892225"/>
                    <a:pt x="302488" y="862633"/>
                  </a:cubicBezTo>
                  <a:cubicBezTo>
                    <a:pt x="265498" y="833041"/>
                    <a:pt x="216670" y="825643"/>
                    <a:pt x="187078" y="800490"/>
                  </a:cubicBezTo>
                  <a:cubicBezTo>
                    <a:pt x="157486" y="775337"/>
                    <a:pt x="141210" y="733907"/>
                    <a:pt x="124934" y="711713"/>
                  </a:cubicBezTo>
                  <a:cubicBezTo>
                    <a:pt x="108658" y="689519"/>
                    <a:pt x="107179" y="655488"/>
                    <a:pt x="107179" y="631814"/>
                  </a:cubicBezTo>
                  <a:close/>
                </a:path>
              </a:pathLst>
            </a:custGeom>
            <a:solidFill>
              <a:schemeClr val="tx2">
                <a:alpha val="8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352583" y="1438183"/>
              <a:ext cx="2396970" cy="3133972"/>
            </a:xfrm>
            <a:custGeom>
              <a:avLst/>
              <a:gdLst>
                <a:gd name="connsiteX0" fmla="*/ 0 w 2396970"/>
                <a:gd name="connsiteY0" fmla="*/ 0 h 3133972"/>
                <a:gd name="connsiteX1" fmla="*/ 26633 w 2396970"/>
                <a:gd name="connsiteY1" fmla="*/ 71021 h 3133972"/>
                <a:gd name="connsiteX2" fmla="*/ 106532 w 2396970"/>
                <a:gd name="connsiteY2" fmla="*/ 124287 h 3133972"/>
                <a:gd name="connsiteX3" fmla="*/ 133165 w 2396970"/>
                <a:gd name="connsiteY3" fmla="*/ 177553 h 3133972"/>
                <a:gd name="connsiteX4" fmla="*/ 301840 w 2396970"/>
                <a:gd name="connsiteY4" fmla="*/ 284085 h 3133972"/>
                <a:gd name="connsiteX5" fmla="*/ 266330 w 2396970"/>
                <a:gd name="connsiteY5" fmla="*/ 479394 h 3133972"/>
                <a:gd name="connsiteX6" fmla="*/ 284085 w 2396970"/>
                <a:gd name="connsiteY6" fmla="*/ 630314 h 3133972"/>
                <a:gd name="connsiteX7" fmla="*/ 381739 w 2396970"/>
                <a:gd name="connsiteY7" fmla="*/ 665825 h 3133972"/>
                <a:gd name="connsiteX8" fmla="*/ 514904 w 2396970"/>
                <a:gd name="connsiteY8" fmla="*/ 772357 h 3133972"/>
                <a:gd name="connsiteX9" fmla="*/ 532660 w 2396970"/>
                <a:gd name="connsiteY9" fmla="*/ 896644 h 3133972"/>
                <a:gd name="connsiteX10" fmla="*/ 461638 w 2396970"/>
                <a:gd name="connsiteY10" fmla="*/ 994299 h 3133972"/>
                <a:gd name="connsiteX11" fmla="*/ 266330 w 2396970"/>
                <a:gd name="connsiteY11" fmla="*/ 1100831 h 3133972"/>
                <a:gd name="connsiteX12" fmla="*/ 266330 w 2396970"/>
                <a:gd name="connsiteY12" fmla="*/ 1305017 h 3133972"/>
                <a:gd name="connsiteX13" fmla="*/ 452761 w 2396970"/>
                <a:gd name="connsiteY13" fmla="*/ 1296139 h 3133972"/>
                <a:gd name="connsiteX14" fmla="*/ 577048 w 2396970"/>
                <a:gd name="connsiteY14" fmla="*/ 1482570 h 3133972"/>
                <a:gd name="connsiteX15" fmla="*/ 683580 w 2396970"/>
                <a:gd name="connsiteY15" fmla="*/ 1606858 h 3133972"/>
                <a:gd name="connsiteX16" fmla="*/ 941033 w 2396970"/>
                <a:gd name="connsiteY16" fmla="*/ 1642368 h 3133972"/>
                <a:gd name="connsiteX17" fmla="*/ 1029809 w 2396970"/>
                <a:gd name="connsiteY17" fmla="*/ 1748900 h 3133972"/>
                <a:gd name="connsiteX18" fmla="*/ 1056442 w 2396970"/>
                <a:gd name="connsiteY18" fmla="*/ 1669001 h 3133972"/>
                <a:gd name="connsiteX19" fmla="*/ 1118586 w 2396970"/>
                <a:gd name="connsiteY19" fmla="*/ 1571347 h 3133972"/>
                <a:gd name="connsiteX20" fmla="*/ 1154097 w 2396970"/>
                <a:gd name="connsiteY20" fmla="*/ 1571347 h 3133972"/>
                <a:gd name="connsiteX21" fmla="*/ 1207363 w 2396970"/>
                <a:gd name="connsiteY21" fmla="*/ 1686757 h 3133972"/>
                <a:gd name="connsiteX22" fmla="*/ 1207363 w 2396970"/>
                <a:gd name="connsiteY22" fmla="*/ 1819922 h 3133972"/>
                <a:gd name="connsiteX23" fmla="*/ 1154097 w 2396970"/>
                <a:gd name="connsiteY23" fmla="*/ 1988598 h 3133972"/>
                <a:gd name="connsiteX24" fmla="*/ 1038687 w 2396970"/>
                <a:gd name="connsiteY24" fmla="*/ 2104007 h 3133972"/>
                <a:gd name="connsiteX25" fmla="*/ 1065320 w 2396970"/>
                <a:gd name="connsiteY25" fmla="*/ 2228295 h 3133972"/>
                <a:gd name="connsiteX26" fmla="*/ 1047565 w 2396970"/>
                <a:gd name="connsiteY26" fmla="*/ 2334827 h 3133972"/>
                <a:gd name="connsiteX27" fmla="*/ 958788 w 2396970"/>
                <a:gd name="connsiteY27" fmla="*/ 2290438 h 3133972"/>
                <a:gd name="connsiteX28" fmla="*/ 878889 w 2396970"/>
                <a:gd name="connsiteY28" fmla="*/ 2379215 h 3133972"/>
                <a:gd name="connsiteX29" fmla="*/ 807867 w 2396970"/>
                <a:gd name="connsiteY29" fmla="*/ 2388093 h 3133972"/>
                <a:gd name="connsiteX30" fmla="*/ 994299 w 2396970"/>
                <a:gd name="connsiteY30" fmla="*/ 2494625 h 3133972"/>
                <a:gd name="connsiteX31" fmla="*/ 1171852 w 2396970"/>
                <a:gd name="connsiteY31" fmla="*/ 2663300 h 3133972"/>
                <a:gd name="connsiteX32" fmla="*/ 1322772 w 2396970"/>
                <a:gd name="connsiteY32" fmla="*/ 2778710 h 3133972"/>
                <a:gd name="connsiteX33" fmla="*/ 1518081 w 2396970"/>
                <a:gd name="connsiteY33" fmla="*/ 2823099 h 3133972"/>
                <a:gd name="connsiteX34" fmla="*/ 1669001 w 2396970"/>
                <a:gd name="connsiteY34" fmla="*/ 2894120 h 3133972"/>
                <a:gd name="connsiteX35" fmla="*/ 1811044 w 2396970"/>
                <a:gd name="connsiteY35" fmla="*/ 2982897 h 3133972"/>
                <a:gd name="connsiteX36" fmla="*/ 1882066 w 2396970"/>
                <a:gd name="connsiteY36" fmla="*/ 3027285 h 3133972"/>
                <a:gd name="connsiteX37" fmla="*/ 2015231 w 2396970"/>
                <a:gd name="connsiteY37" fmla="*/ 3036163 h 3133972"/>
                <a:gd name="connsiteX38" fmla="*/ 2237172 w 2396970"/>
                <a:gd name="connsiteY38" fmla="*/ 3080551 h 3133972"/>
                <a:gd name="connsiteX39" fmla="*/ 2343704 w 2396970"/>
                <a:gd name="connsiteY39" fmla="*/ 3133817 h 3133972"/>
                <a:gd name="connsiteX40" fmla="*/ 2396970 w 2396970"/>
                <a:gd name="connsiteY40" fmla="*/ 3062796 h 3133972"/>
                <a:gd name="connsiteX41" fmla="*/ 2396970 w 2396970"/>
                <a:gd name="connsiteY41" fmla="*/ 3062796 h 3133972"/>
                <a:gd name="connsiteX42" fmla="*/ 2396970 w 2396970"/>
                <a:gd name="connsiteY42" fmla="*/ 3062796 h 3133972"/>
                <a:gd name="connsiteX43" fmla="*/ 2396970 w 2396970"/>
                <a:gd name="connsiteY43" fmla="*/ 3098306 h 3133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396970" h="3133972">
                  <a:moveTo>
                    <a:pt x="0" y="0"/>
                  </a:moveTo>
                  <a:cubicBezTo>
                    <a:pt x="4439" y="25153"/>
                    <a:pt x="8878" y="50307"/>
                    <a:pt x="26633" y="71021"/>
                  </a:cubicBezTo>
                  <a:cubicBezTo>
                    <a:pt x="44388" y="91736"/>
                    <a:pt x="88777" y="106532"/>
                    <a:pt x="106532" y="124287"/>
                  </a:cubicBezTo>
                  <a:cubicBezTo>
                    <a:pt x="124287" y="142042"/>
                    <a:pt x="100614" y="150920"/>
                    <a:pt x="133165" y="177553"/>
                  </a:cubicBezTo>
                  <a:cubicBezTo>
                    <a:pt x="165716" y="204186"/>
                    <a:pt x="279646" y="233778"/>
                    <a:pt x="301840" y="284085"/>
                  </a:cubicBezTo>
                  <a:cubicBezTo>
                    <a:pt x="324034" y="334392"/>
                    <a:pt x="269289" y="421689"/>
                    <a:pt x="266330" y="479394"/>
                  </a:cubicBezTo>
                  <a:cubicBezTo>
                    <a:pt x="263371" y="537099"/>
                    <a:pt x="264850" y="599242"/>
                    <a:pt x="284085" y="630314"/>
                  </a:cubicBezTo>
                  <a:cubicBezTo>
                    <a:pt x="303320" y="661386"/>
                    <a:pt x="343269" y="642151"/>
                    <a:pt x="381739" y="665825"/>
                  </a:cubicBezTo>
                  <a:cubicBezTo>
                    <a:pt x="420209" y="689499"/>
                    <a:pt x="489751" y="733887"/>
                    <a:pt x="514904" y="772357"/>
                  </a:cubicBezTo>
                  <a:cubicBezTo>
                    <a:pt x="540057" y="810827"/>
                    <a:pt x="541538" y="859654"/>
                    <a:pt x="532660" y="896644"/>
                  </a:cubicBezTo>
                  <a:cubicBezTo>
                    <a:pt x="523782" y="933634"/>
                    <a:pt x="506026" y="960268"/>
                    <a:pt x="461638" y="994299"/>
                  </a:cubicBezTo>
                  <a:cubicBezTo>
                    <a:pt x="417250" y="1028330"/>
                    <a:pt x="298881" y="1049045"/>
                    <a:pt x="266330" y="1100831"/>
                  </a:cubicBezTo>
                  <a:cubicBezTo>
                    <a:pt x="233779" y="1152617"/>
                    <a:pt x="235258" y="1272466"/>
                    <a:pt x="266330" y="1305017"/>
                  </a:cubicBezTo>
                  <a:cubicBezTo>
                    <a:pt x="297402" y="1337568"/>
                    <a:pt x="400975" y="1266547"/>
                    <a:pt x="452761" y="1296139"/>
                  </a:cubicBezTo>
                  <a:cubicBezTo>
                    <a:pt x="504547" y="1325731"/>
                    <a:pt x="538578" y="1430784"/>
                    <a:pt x="577048" y="1482570"/>
                  </a:cubicBezTo>
                  <a:cubicBezTo>
                    <a:pt x="615518" y="1534357"/>
                    <a:pt x="622916" y="1580225"/>
                    <a:pt x="683580" y="1606858"/>
                  </a:cubicBezTo>
                  <a:cubicBezTo>
                    <a:pt x="744244" y="1633491"/>
                    <a:pt x="883328" y="1618694"/>
                    <a:pt x="941033" y="1642368"/>
                  </a:cubicBezTo>
                  <a:cubicBezTo>
                    <a:pt x="998738" y="1666042"/>
                    <a:pt x="1010574" y="1744461"/>
                    <a:pt x="1029809" y="1748900"/>
                  </a:cubicBezTo>
                  <a:cubicBezTo>
                    <a:pt x="1049044" y="1753339"/>
                    <a:pt x="1041646" y="1698593"/>
                    <a:pt x="1056442" y="1669001"/>
                  </a:cubicBezTo>
                  <a:cubicBezTo>
                    <a:pt x="1071238" y="1639409"/>
                    <a:pt x="1102310" y="1587623"/>
                    <a:pt x="1118586" y="1571347"/>
                  </a:cubicBezTo>
                  <a:cubicBezTo>
                    <a:pt x="1134862" y="1555071"/>
                    <a:pt x="1139301" y="1552112"/>
                    <a:pt x="1154097" y="1571347"/>
                  </a:cubicBezTo>
                  <a:cubicBezTo>
                    <a:pt x="1168893" y="1590582"/>
                    <a:pt x="1198485" y="1645328"/>
                    <a:pt x="1207363" y="1686757"/>
                  </a:cubicBezTo>
                  <a:cubicBezTo>
                    <a:pt x="1216241" y="1728186"/>
                    <a:pt x="1216241" y="1769615"/>
                    <a:pt x="1207363" y="1819922"/>
                  </a:cubicBezTo>
                  <a:cubicBezTo>
                    <a:pt x="1198485" y="1870229"/>
                    <a:pt x="1182210" y="1941250"/>
                    <a:pt x="1154097" y="1988598"/>
                  </a:cubicBezTo>
                  <a:cubicBezTo>
                    <a:pt x="1125984" y="2035946"/>
                    <a:pt x="1053483" y="2064058"/>
                    <a:pt x="1038687" y="2104007"/>
                  </a:cubicBezTo>
                  <a:cubicBezTo>
                    <a:pt x="1023891" y="2143956"/>
                    <a:pt x="1063840" y="2189825"/>
                    <a:pt x="1065320" y="2228295"/>
                  </a:cubicBezTo>
                  <a:cubicBezTo>
                    <a:pt x="1066800" y="2266765"/>
                    <a:pt x="1065320" y="2324470"/>
                    <a:pt x="1047565" y="2334827"/>
                  </a:cubicBezTo>
                  <a:cubicBezTo>
                    <a:pt x="1029810" y="2345184"/>
                    <a:pt x="986901" y="2283040"/>
                    <a:pt x="958788" y="2290438"/>
                  </a:cubicBezTo>
                  <a:cubicBezTo>
                    <a:pt x="930675" y="2297836"/>
                    <a:pt x="904042" y="2362939"/>
                    <a:pt x="878889" y="2379215"/>
                  </a:cubicBezTo>
                  <a:cubicBezTo>
                    <a:pt x="853736" y="2395491"/>
                    <a:pt x="788632" y="2368858"/>
                    <a:pt x="807867" y="2388093"/>
                  </a:cubicBezTo>
                  <a:cubicBezTo>
                    <a:pt x="827102" y="2407328"/>
                    <a:pt x="933635" y="2448757"/>
                    <a:pt x="994299" y="2494625"/>
                  </a:cubicBezTo>
                  <a:cubicBezTo>
                    <a:pt x="1054963" y="2540493"/>
                    <a:pt x="1117107" y="2615953"/>
                    <a:pt x="1171852" y="2663300"/>
                  </a:cubicBezTo>
                  <a:cubicBezTo>
                    <a:pt x="1226597" y="2710647"/>
                    <a:pt x="1265067" y="2752077"/>
                    <a:pt x="1322772" y="2778710"/>
                  </a:cubicBezTo>
                  <a:cubicBezTo>
                    <a:pt x="1380477" y="2805343"/>
                    <a:pt x="1460376" y="2803864"/>
                    <a:pt x="1518081" y="2823099"/>
                  </a:cubicBezTo>
                  <a:cubicBezTo>
                    <a:pt x="1575786" y="2842334"/>
                    <a:pt x="1620174" y="2867487"/>
                    <a:pt x="1669001" y="2894120"/>
                  </a:cubicBezTo>
                  <a:cubicBezTo>
                    <a:pt x="1717828" y="2920753"/>
                    <a:pt x="1811044" y="2982897"/>
                    <a:pt x="1811044" y="2982897"/>
                  </a:cubicBezTo>
                  <a:cubicBezTo>
                    <a:pt x="1846555" y="3005091"/>
                    <a:pt x="1848035" y="3018407"/>
                    <a:pt x="1882066" y="3027285"/>
                  </a:cubicBezTo>
                  <a:cubicBezTo>
                    <a:pt x="1916097" y="3036163"/>
                    <a:pt x="1956047" y="3027285"/>
                    <a:pt x="2015231" y="3036163"/>
                  </a:cubicBezTo>
                  <a:cubicBezTo>
                    <a:pt x="2074415" y="3045041"/>
                    <a:pt x="2182426" y="3064275"/>
                    <a:pt x="2237172" y="3080551"/>
                  </a:cubicBezTo>
                  <a:cubicBezTo>
                    <a:pt x="2291918" y="3096827"/>
                    <a:pt x="2317071" y="3136776"/>
                    <a:pt x="2343704" y="3133817"/>
                  </a:cubicBezTo>
                  <a:cubicBezTo>
                    <a:pt x="2370337" y="3130858"/>
                    <a:pt x="2396970" y="3062796"/>
                    <a:pt x="2396970" y="3062796"/>
                  </a:cubicBezTo>
                  <a:lnTo>
                    <a:pt x="2396970" y="3062796"/>
                  </a:lnTo>
                  <a:lnTo>
                    <a:pt x="2396970" y="3062796"/>
                  </a:lnTo>
                  <a:lnTo>
                    <a:pt x="2396970" y="3098306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15516" y="0"/>
            <a:ext cx="87129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Экономико-географическое положение</a:t>
            </a:r>
            <a:endParaRPr lang="ru-RU" sz="32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62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7095" y="924387"/>
            <a:ext cx="455809" cy="382218"/>
          </a:xfrm>
          <a:prstGeom prst="ellipse">
            <a:avLst/>
          </a:prstGeom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93252" y="789065"/>
            <a:ext cx="5395683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1. Расположен на юго – западе  России.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176" y="4365104"/>
            <a:ext cx="2817759" cy="1512168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 rot="19034368">
            <a:off x="609468" y="2372276"/>
            <a:ext cx="1055997" cy="336195"/>
          </a:xfrm>
          <a:prstGeom prst="roundRect">
            <a:avLst/>
          </a:prstGeom>
          <a:solidFill>
            <a:srgbClr val="FBFAF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 rot="1095141">
            <a:off x="2869891" y="5936390"/>
            <a:ext cx="1055997" cy="336195"/>
          </a:xfrm>
          <a:prstGeom prst="roundRect">
            <a:avLst/>
          </a:prstGeom>
          <a:solidFill>
            <a:srgbClr val="FBFAF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942115" y="6511746"/>
            <a:ext cx="1055997" cy="130848"/>
          </a:xfrm>
          <a:custGeom>
            <a:avLst/>
            <a:gdLst>
              <a:gd name="connsiteX0" fmla="*/ 0 w 1055997"/>
              <a:gd name="connsiteY0" fmla="*/ 28245 h 169466"/>
              <a:gd name="connsiteX1" fmla="*/ 28245 w 1055997"/>
              <a:gd name="connsiteY1" fmla="*/ 0 h 169466"/>
              <a:gd name="connsiteX2" fmla="*/ 1027752 w 1055997"/>
              <a:gd name="connsiteY2" fmla="*/ 0 h 169466"/>
              <a:gd name="connsiteX3" fmla="*/ 1055997 w 1055997"/>
              <a:gd name="connsiteY3" fmla="*/ 28245 h 169466"/>
              <a:gd name="connsiteX4" fmla="*/ 1055997 w 1055997"/>
              <a:gd name="connsiteY4" fmla="*/ 141221 h 169466"/>
              <a:gd name="connsiteX5" fmla="*/ 1027752 w 1055997"/>
              <a:gd name="connsiteY5" fmla="*/ 169466 h 169466"/>
              <a:gd name="connsiteX6" fmla="*/ 28245 w 1055997"/>
              <a:gd name="connsiteY6" fmla="*/ 169466 h 169466"/>
              <a:gd name="connsiteX7" fmla="*/ 0 w 1055997"/>
              <a:gd name="connsiteY7" fmla="*/ 141221 h 169466"/>
              <a:gd name="connsiteX8" fmla="*/ 0 w 1055997"/>
              <a:gd name="connsiteY8" fmla="*/ 28245 h 169466"/>
              <a:gd name="connsiteX0" fmla="*/ 0 w 1055997"/>
              <a:gd name="connsiteY0" fmla="*/ 28245 h 169466"/>
              <a:gd name="connsiteX1" fmla="*/ 28245 w 1055997"/>
              <a:gd name="connsiteY1" fmla="*/ 0 h 169466"/>
              <a:gd name="connsiteX2" fmla="*/ 1027752 w 1055997"/>
              <a:gd name="connsiteY2" fmla="*/ 0 h 169466"/>
              <a:gd name="connsiteX3" fmla="*/ 1046270 w 1055997"/>
              <a:gd name="connsiteY3" fmla="*/ 57428 h 169466"/>
              <a:gd name="connsiteX4" fmla="*/ 1055997 w 1055997"/>
              <a:gd name="connsiteY4" fmla="*/ 141221 h 169466"/>
              <a:gd name="connsiteX5" fmla="*/ 1027752 w 1055997"/>
              <a:gd name="connsiteY5" fmla="*/ 169466 h 169466"/>
              <a:gd name="connsiteX6" fmla="*/ 28245 w 1055997"/>
              <a:gd name="connsiteY6" fmla="*/ 169466 h 169466"/>
              <a:gd name="connsiteX7" fmla="*/ 0 w 1055997"/>
              <a:gd name="connsiteY7" fmla="*/ 141221 h 169466"/>
              <a:gd name="connsiteX8" fmla="*/ 0 w 1055997"/>
              <a:gd name="connsiteY8" fmla="*/ 28245 h 16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5997" h="169466">
                <a:moveTo>
                  <a:pt x="0" y="28245"/>
                </a:moveTo>
                <a:cubicBezTo>
                  <a:pt x="0" y="12646"/>
                  <a:pt x="12646" y="0"/>
                  <a:pt x="28245" y="0"/>
                </a:cubicBezTo>
                <a:lnTo>
                  <a:pt x="1027752" y="0"/>
                </a:lnTo>
                <a:cubicBezTo>
                  <a:pt x="1043351" y="0"/>
                  <a:pt x="1046270" y="41829"/>
                  <a:pt x="1046270" y="57428"/>
                </a:cubicBezTo>
                <a:cubicBezTo>
                  <a:pt x="1046270" y="95087"/>
                  <a:pt x="1055997" y="103562"/>
                  <a:pt x="1055997" y="141221"/>
                </a:cubicBezTo>
                <a:cubicBezTo>
                  <a:pt x="1055997" y="156820"/>
                  <a:pt x="1043351" y="169466"/>
                  <a:pt x="1027752" y="169466"/>
                </a:cubicBezTo>
                <a:lnTo>
                  <a:pt x="28245" y="169466"/>
                </a:lnTo>
                <a:cubicBezTo>
                  <a:pt x="12646" y="169466"/>
                  <a:pt x="0" y="156820"/>
                  <a:pt x="0" y="141221"/>
                </a:cubicBezTo>
                <a:lnTo>
                  <a:pt x="0" y="28245"/>
                </a:lnTo>
                <a:close/>
              </a:path>
            </a:pathLst>
          </a:custGeom>
          <a:solidFill>
            <a:srgbClr val="FBFAF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6164279" y="5450621"/>
            <a:ext cx="242349" cy="352356"/>
          </a:xfrm>
          <a:custGeom>
            <a:avLst/>
            <a:gdLst>
              <a:gd name="connsiteX0" fmla="*/ 241385 w 242349"/>
              <a:gd name="connsiteY0" fmla="*/ 1732 h 352356"/>
              <a:gd name="connsiteX1" fmla="*/ 168427 w 242349"/>
              <a:gd name="connsiteY1" fmla="*/ 21188 h 352356"/>
              <a:gd name="connsiteX2" fmla="*/ 110061 w 242349"/>
              <a:gd name="connsiteY2" fmla="*/ 30915 h 352356"/>
              <a:gd name="connsiteX3" fmla="*/ 95470 w 242349"/>
              <a:gd name="connsiteY3" fmla="*/ 40643 h 352356"/>
              <a:gd name="connsiteX4" fmla="*/ 71151 w 242349"/>
              <a:gd name="connsiteY4" fmla="*/ 64962 h 352356"/>
              <a:gd name="connsiteX5" fmla="*/ 7921 w 242349"/>
              <a:gd name="connsiteY5" fmla="*/ 69826 h 352356"/>
              <a:gd name="connsiteX6" fmla="*/ 3057 w 242349"/>
              <a:gd name="connsiteY6" fmla="*/ 84417 h 352356"/>
              <a:gd name="connsiteX7" fmla="*/ 27376 w 242349"/>
              <a:gd name="connsiteY7" fmla="*/ 128192 h 352356"/>
              <a:gd name="connsiteX8" fmla="*/ 41968 w 242349"/>
              <a:gd name="connsiteY8" fmla="*/ 196285 h 352356"/>
              <a:gd name="connsiteX9" fmla="*/ 90606 w 242349"/>
              <a:gd name="connsiteY9" fmla="*/ 220605 h 352356"/>
              <a:gd name="connsiteX10" fmla="*/ 119789 w 242349"/>
              <a:gd name="connsiteY10" fmla="*/ 269243 h 352356"/>
              <a:gd name="connsiteX11" fmla="*/ 153836 w 242349"/>
              <a:gd name="connsiteY11" fmla="*/ 332473 h 352356"/>
              <a:gd name="connsiteX12" fmla="*/ 173291 w 242349"/>
              <a:gd name="connsiteY12" fmla="*/ 351928 h 352356"/>
              <a:gd name="connsiteX13" fmla="*/ 212202 w 242349"/>
              <a:gd name="connsiteY13" fmla="*/ 317881 h 352356"/>
              <a:gd name="connsiteX14" fmla="*/ 236521 w 242349"/>
              <a:gd name="connsiteY14" fmla="*/ 269243 h 352356"/>
              <a:gd name="connsiteX15" fmla="*/ 197610 w 242349"/>
              <a:gd name="connsiteY15" fmla="*/ 196285 h 352356"/>
              <a:gd name="connsiteX16" fmla="*/ 197610 w 242349"/>
              <a:gd name="connsiteY16" fmla="*/ 152511 h 352356"/>
              <a:gd name="connsiteX17" fmla="*/ 241385 w 242349"/>
              <a:gd name="connsiteY17" fmla="*/ 137919 h 352356"/>
              <a:gd name="connsiteX18" fmla="*/ 212202 w 242349"/>
              <a:gd name="connsiteY18" fmla="*/ 69826 h 352356"/>
              <a:gd name="connsiteX19" fmla="*/ 241385 w 242349"/>
              <a:gd name="connsiteY19" fmla="*/ 1732 h 35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2349" h="352356">
                <a:moveTo>
                  <a:pt x="241385" y="1732"/>
                </a:moveTo>
                <a:cubicBezTo>
                  <a:pt x="234089" y="-6374"/>
                  <a:pt x="190314" y="16324"/>
                  <a:pt x="168427" y="21188"/>
                </a:cubicBezTo>
                <a:cubicBezTo>
                  <a:pt x="146540" y="26052"/>
                  <a:pt x="122220" y="27673"/>
                  <a:pt x="110061" y="30915"/>
                </a:cubicBezTo>
                <a:cubicBezTo>
                  <a:pt x="97902" y="34157"/>
                  <a:pt x="101955" y="34969"/>
                  <a:pt x="95470" y="40643"/>
                </a:cubicBezTo>
                <a:cubicBezTo>
                  <a:pt x="88985" y="46318"/>
                  <a:pt x="85743" y="60098"/>
                  <a:pt x="71151" y="64962"/>
                </a:cubicBezTo>
                <a:cubicBezTo>
                  <a:pt x="56559" y="69826"/>
                  <a:pt x="19270" y="66584"/>
                  <a:pt x="7921" y="69826"/>
                </a:cubicBezTo>
                <a:cubicBezTo>
                  <a:pt x="-3428" y="73068"/>
                  <a:pt x="-186" y="74689"/>
                  <a:pt x="3057" y="84417"/>
                </a:cubicBezTo>
                <a:cubicBezTo>
                  <a:pt x="6300" y="94145"/>
                  <a:pt x="20891" y="109547"/>
                  <a:pt x="27376" y="128192"/>
                </a:cubicBezTo>
                <a:cubicBezTo>
                  <a:pt x="33861" y="146837"/>
                  <a:pt x="31430" y="180883"/>
                  <a:pt x="41968" y="196285"/>
                </a:cubicBezTo>
                <a:cubicBezTo>
                  <a:pt x="52506" y="211687"/>
                  <a:pt x="77636" y="208445"/>
                  <a:pt x="90606" y="220605"/>
                </a:cubicBezTo>
                <a:cubicBezTo>
                  <a:pt x="103576" y="232765"/>
                  <a:pt x="109251" y="250598"/>
                  <a:pt x="119789" y="269243"/>
                </a:cubicBezTo>
                <a:cubicBezTo>
                  <a:pt x="130327" y="287888"/>
                  <a:pt x="144919" y="318692"/>
                  <a:pt x="153836" y="332473"/>
                </a:cubicBezTo>
                <a:cubicBezTo>
                  <a:pt x="162753" y="346254"/>
                  <a:pt x="163563" y="354360"/>
                  <a:pt x="173291" y="351928"/>
                </a:cubicBezTo>
                <a:cubicBezTo>
                  <a:pt x="183019" y="349496"/>
                  <a:pt x="201664" y="331662"/>
                  <a:pt x="212202" y="317881"/>
                </a:cubicBezTo>
                <a:cubicBezTo>
                  <a:pt x="222740" y="304100"/>
                  <a:pt x="238953" y="289509"/>
                  <a:pt x="236521" y="269243"/>
                </a:cubicBezTo>
                <a:cubicBezTo>
                  <a:pt x="234089" y="248977"/>
                  <a:pt x="204095" y="215740"/>
                  <a:pt x="197610" y="196285"/>
                </a:cubicBezTo>
                <a:cubicBezTo>
                  <a:pt x="191125" y="176830"/>
                  <a:pt x="190314" y="162239"/>
                  <a:pt x="197610" y="152511"/>
                </a:cubicBezTo>
                <a:cubicBezTo>
                  <a:pt x="204906" y="142783"/>
                  <a:pt x="238953" y="151700"/>
                  <a:pt x="241385" y="137919"/>
                </a:cubicBezTo>
                <a:cubicBezTo>
                  <a:pt x="243817" y="124138"/>
                  <a:pt x="212202" y="89281"/>
                  <a:pt x="212202" y="69826"/>
                </a:cubicBezTo>
                <a:cubicBezTo>
                  <a:pt x="212202" y="50371"/>
                  <a:pt x="248681" y="9838"/>
                  <a:pt x="241385" y="1732"/>
                </a:cubicBezTo>
                <a:close/>
              </a:path>
            </a:pathLst>
          </a:custGeom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35683" y="2415190"/>
            <a:ext cx="1463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</a:rPr>
              <a:t>Украина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73344" y="5791254"/>
            <a:ext cx="1187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</a:rPr>
              <a:t>Грузия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97886" y="6267208"/>
            <a:ext cx="1850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</a:rPr>
              <a:t>Азербайджан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44773" y="952662"/>
            <a:ext cx="20218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002060"/>
                </a:solidFill>
              </a:rPr>
              <a:t>Центральная  Россия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33673" y="3720297"/>
            <a:ext cx="1503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002060"/>
                </a:solidFill>
              </a:rPr>
              <a:t>Поволжье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79874" y="1478549"/>
            <a:ext cx="455809" cy="382218"/>
          </a:xfrm>
          <a:prstGeom prst="ellipse">
            <a:avLst/>
          </a:prstGeom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93252" y="814590"/>
            <a:ext cx="5467726" cy="224676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. Имеет выход к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Азово-Черно-морскому и Каспийскому морским бассейнам наряду с приграничным положением со странами Закавказья и Украины, входящими в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СНГ, а также высокоразвитыми экономическими районами России – Центральной Россией и Поволжьем.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168416" y="1942402"/>
            <a:ext cx="455809" cy="382218"/>
          </a:xfrm>
          <a:prstGeom prst="ellipse">
            <a:avLst/>
          </a:prstGeom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93252" y="814590"/>
            <a:ext cx="5430475" cy="378565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.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Имеет транзитные пути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из Европы в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Азию.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Через район проходят железные и автомобильные дороги, напрямую связывающие его с Украиной, Грузией и Азербайджаном, Казахстаном (через Астрахань),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Здесь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находятся крупнейшие черноморские порты — Новороссийск и Туапсе, через которые проходит значительная часть внешнеторгового оборота страны, включая постоянно расширяющийся нефтяной и зерновой экспорт. </a:t>
            </a:r>
          </a:p>
        </p:txBody>
      </p:sp>
      <p:sp>
        <p:nvSpPr>
          <p:cNvPr id="33" name="Овал 32"/>
          <p:cNvSpPr/>
          <p:nvPr/>
        </p:nvSpPr>
        <p:spPr>
          <a:xfrm>
            <a:off x="168417" y="2433082"/>
            <a:ext cx="455809" cy="382218"/>
          </a:xfrm>
          <a:prstGeom prst="ellipse">
            <a:avLst/>
          </a:prstGeom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4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93253" y="814590"/>
            <a:ext cx="5439150" cy="378565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4.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Имеет собственные благоприятные агроклиматические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и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рекреационные ресурсы. Этот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потенциал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дополняют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минерально-сырьевые ресурсы района, в первую очередь топливные и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руды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цветных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металлов. Обладает значительными ресурсами для развития строительной промышленности.</a:t>
            </a:r>
          </a:p>
          <a:p>
            <a:pPr algn="just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Расположен в непосредственной близости с Волго-Уральским нефтегазоносным бассейном.</a:t>
            </a:r>
          </a:p>
          <a:p>
            <a:pPr algn="just"/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79874" y="2964817"/>
            <a:ext cx="455809" cy="382218"/>
          </a:xfrm>
          <a:prstGeom prst="ellipse">
            <a:avLst/>
          </a:prstGeom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93253" y="814589"/>
            <a:ext cx="5448675" cy="563231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.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Имеет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выгодное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ЭГП. </a:t>
            </a:r>
          </a:p>
          <a:p>
            <a:pPr algn="just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1) Теплый климат определяется южным положением района.</a:t>
            </a:r>
          </a:p>
          <a:p>
            <a:pPr algn="just"/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)  По морям осуществляются межрайон­ные и внешнеэкономические 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связи. </a:t>
            </a:r>
            <a:endParaRPr lang="ru-RU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3)  Тесные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хозяйственные, этнические и</a:t>
            </a:r>
          </a:p>
          <a:p>
            <a:pPr algn="just"/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инфраструктурные связи с 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зарубежными странами.</a:t>
            </a:r>
          </a:p>
          <a:p>
            <a:pPr algn="just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4) Проходят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важнейшие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транспортные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магистрали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, имеет стабильные рынки сбыта.</a:t>
            </a:r>
          </a:p>
          <a:p>
            <a:pPr algn="just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    Минусом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приграничном положении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района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является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то, что там в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последние годы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не прекращаются острые межнациональные конфликты,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является дополнительным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фактором дестабилизации национально-политической обстановки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на Северном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Кавказе.</a:t>
            </a:r>
          </a:p>
        </p:txBody>
      </p:sp>
      <p:sp>
        <p:nvSpPr>
          <p:cNvPr id="37" name="Стрелка вправо 36">
            <a:hlinkClick r:id="" action="ppaction://hlinkshowjump?jump=nextslide"/>
          </p:cNvPr>
          <p:cNvSpPr/>
          <p:nvPr/>
        </p:nvSpPr>
        <p:spPr>
          <a:xfrm>
            <a:off x="407778" y="5894095"/>
            <a:ext cx="504056" cy="43204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3553894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  <p:bldP spid="17" grpId="0" animBg="1"/>
      <p:bldP spid="19" grpId="0" animBg="1"/>
      <p:bldP spid="7" grpId="1" animBg="1"/>
      <p:bldP spid="8" grpId="0"/>
      <p:bldP spid="21" grpId="0"/>
      <p:bldP spid="22" grpId="0"/>
      <p:bldP spid="24" grpId="0"/>
      <p:bldP spid="27" grpId="0"/>
      <p:bldP spid="30" grpId="0" animBg="1"/>
      <p:bldP spid="32" grpId="0" animBg="1"/>
      <p:bldP spid="34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FFC000"/>
                </a:solidFill>
                <a:latin typeface="Calibri" pitchFamily="34" charset="0"/>
              </a:rPr>
              <a:t>Особенности ЭГП</a:t>
            </a:r>
            <a:endParaRPr lang="ru-RU" sz="6000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683568" y="1493529"/>
            <a:ext cx="8229600" cy="4708525"/>
          </a:xfrm>
        </p:spPr>
        <p:txBody>
          <a:bodyPr/>
          <a:lstStyle/>
          <a:p>
            <a:pPr eaLnBrk="1" hangingPunct="1"/>
            <a:r>
              <a:rPr lang="ru-RU" sz="4400" dirty="0" smtClean="0"/>
              <a:t>Положение на Юге Европейской части</a:t>
            </a:r>
          </a:p>
          <a:p>
            <a:pPr eaLnBrk="1" hangingPunct="1"/>
            <a:r>
              <a:rPr lang="ru-RU" sz="4400" dirty="0" smtClean="0"/>
              <a:t>Приморское положение</a:t>
            </a:r>
          </a:p>
          <a:p>
            <a:pPr eaLnBrk="1" hangingPunct="1"/>
            <a:r>
              <a:rPr lang="ru-RU" sz="4400" dirty="0" smtClean="0"/>
              <a:t>Приграничное положение</a:t>
            </a:r>
          </a:p>
          <a:p>
            <a:pPr eaLnBrk="1" hangingPunct="1"/>
            <a:r>
              <a:rPr lang="ru-RU" sz="4400" dirty="0" smtClean="0"/>
              <a:t>Транзитное положение</a:t>
            </a:r>
          </a:p>
          <a:p>
            <a:pPr eaLnBrk="1" hangingPunct="1"/>
            <a:r>
              <a:rPr lang="ru-RU" sz="4400" dirty="0" smtClean="0"/>
              <a:t>Богат природными ресурсами</a:t>
            </a: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</p:txBody>
      </p:sp>
      <p:sp>
        <p:nvSpPr>
          <p:cNvPr id="4" name="Умножение 3">
            <a:hlinkClick r:id="rId2" action="ppaction://hlinksldjump"/>
          </p:cNvPr>
          <p:cNvSpPr/>
          <p:nvPr/>
        </p:nvSpPr>
        <p:spPr>
          <a:xfrm>
            <a:off x="143508" y="5877272"/>
            <a:ext cx="684076" cy="628600"/>
          </a:xfrm>
          <a:prstGeom prst="mathMultiply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88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94878884"/>
              </p:ext>
            </p:extLst>
          </p:nvPr>
        </p:nvGraphicFramePr>
        <p:xfrm>
          <a:off x="179512" y="116632"/>
          <a:ext cx="8856984" cy="6480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ашивка 1">
            <a:hlinkClick r:id="" action="ppaction://hlinkshowjump?jump=nextslide"/>
          </p:cNvPr>
          <p:cNvSpPr/>
          <p:nvPr/>
        </p:nvSpPr>
        <p:spPr>
          <a:xfrm>
            <a:off x="251520" y="6110962"/>
            <a:ext cx="576064" cy="288032"/>
          </a:xfrm>
          <a:prstGeom prst="chevron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83432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48680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Факторы формирования района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916832"/>
            <a:ext cx="83529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1. Самый южный район России</a:t>
            </a:r>
          </a:p>
          <a:p>
            <a:endParaRPr lang="ru-RU" sz="2800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2. С трех сторон ограничен природными рубежами</a:t>
            </a:r>
          </a:p>
          <a:p>
            <a:endParaRPr lang="ru-RU" sz="2800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3. Европейский Юг – природный амфитеатр</a:t>
            </a:r>
            <a:endParaRPr lang="ru-RU" sz="28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Умножение 4">
            <a:hlinkClick r:id="rId2" action="ppaction://hlinksldjump"/>
          </p:cNvPr>
          <p:cNvSpPr/>
          <p:nvPr/>
        </p:nvSpPr>
        <p:spPr>
          <a:xfrm>
            <a:off x="251520" y="6165304"/>
            <a:ext cx="504056" cy="504056"/>
          </a:xfrm>
          <a:prstGeom prst="mathMultiply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221073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0262" y="273176"/>
            <a:ext cx="8496944" cy="287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000" b="1" i="1" dirty="0">
                <a:solidFill>
                  <a:schemeClr val="tx2">
                    <a:lumMod val="10000"/>
                  </a:schemeClr>
                </a:solidFill>
                <a:latin typeface="Times New Roman"/>
                <a:ea typeface="Times New Roman"/>
                <a:cs typeface="Times New Roman"/>
              </a:rPr>
              <a:t>«Европейский Юг занимает территорию площадью </a:t>
            </a:r>
            <a:r>
              <a:rPr lang="ru-RU" sz="4000" b="1" i="1" u="sng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355 тыс.</a:t>
            </a:r>
            <a:r>
              <a:rPr lang="ru-RU" sz="40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4000" b="1" i="1" dirty="0" smtClean="0">
                <a:solidFill>
                  <a:schemeClr val="tx2">
                    <a:lumMod val="10000"/>
                  </a:schemeClr>
                </a:solidFill>
                <a:latin typeface="Times New Roman"/>
                <a:ea typeface="Times New Roman"/>
                <a:cs typeface="Times New Roman"/>
              </a:rPr>
              <a:t>км</a:t>
            </a:r>
            <a:r>
              <a:rPr lang="ru-RU" sz="4000" b="1" i="1" baseline="30000" dirty="0" smtClean="0">
                <a:solidFill>
                  <a:schemeClr val="tx2">
                    <a:lumMod val="10000"/>
                  </a:schemeClr>
                </a:solidFill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4000" b="1" i="1" dirty="0" smtClean="0">
                <a:solidFill>
                  <a:schemeClr val="tx2">
                    <a:lumMod val="10000"/>
                  </a:schemeClr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4000" b="1" i="1" dirty="0">
                <a:solidFill>
                  <a:schemeClr val="tx2">
                    <a:lumMod val="10000"/>
                  </a:schemeClr>
                </a:solidFill>
                <a:latin typeface="Times New Roman"/>
                <a:ea typeface="Times New Roman"/>
                <a:cs typeface="Times New Roman"/>
              </a:rPr>
              <a:t>на которой проживает </a:t>
            </a:r>
            <a:r>
              <a:rPr lang="ru-RU" sz="4000" b="1" i="1" u="sng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18 млн.</a:t>
            </a:r>
            <a:r>
              <a:rPr lang="ru-RU" sz="4000" b="1" i="1" dirty="0">
                <a:solidFill>
                  <a:schemeClr val="tx2">
                    <a:lumMod val="10000"/>
                  </a:schemeClr>
                </a:solidFill>
                <a:latin typeface="Times New Roman"/>
                <a:ea typeface="Times New Roman"/>
                <a:cs typeface="Times New Roman"/>
              </a:rPr>
              <a:t> человек»</a:t>
            </a:r>
            <a:endParaRPr lang="ru-RU" sz="4000" b="1" dirty="0">
              <a:solidFill>
                <a:schemeClr val="tx2">
                  <a:lumMod val="1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" name="Нашивка 1">
            <a:hlinkClick r:id="" action="ppaction://hlinkshowjump?jump=nextslide"/>
          </p:cNvPr>
          <p:cNvSpPr/>
          <p:nvPr/>
        </p:nvSpPr>
        <p:spPr>
          <a:xfrm>
            <a:off x="179512" y="5949280"/>
            <a:ext cx="648072" cy="360040"/>
          </a:xfrm>
          <a:prstGeom prst="chevron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823554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5536" y="66328"/>
            <a:ext cx="864096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b="1" u="sng" dirty="0">
                <a:solidFill>
                  <a:srgbClr val="EEECE1">
                    <a:lumMod val="10000"/>
                  </a:srgbClr>
                </a:solidFill>
                <a:latin typeface="Calibri" pitchFamily="34" charset="0"/>
                <a:ea typeface="Times New Roman"/>
                <a:cs typeface="Times New Roman"/>
              </a:rPr>
              <a:t>Задание </a:t>
            </a:r>
            <a:r>
              <a:rPr lang="ru-RU" b="1" u="sng" dirty="0" smtClean="0">
                <a:solidFill>
                  <a:srgbClr val="EEECE1">
                    <a:lumMod val="10000"/>
                  </a:srgbClr>
                </a:solidFill>
                <a:latin typeface="Calibri" pitchFamily="34" charset="0"/>
                <a:ea typeface="Times New Roman"/>
                <a:cs typeface="Times New Roman"/>
              </a:rPr>
              <a:t>4.</a:t>
            </a:r>
            <a:r>
              <a:rPr lang="ru-RU" b="1" dirty="0" smtClean="0">
                <a:solidFill>
                  <a:srgbClr val="EEECE1">
                    <a:lumMod val="10000"/>
                  </a:srgbClr>
                </a:solidFill>
                <a:latin typeface="Calibri" pitchFamily="34" charset="0"/>
                <a:ea typeface="Times New Roman"/>
                <a:cs typeface="Times New Roman"/>
              </a:rPr>
              <a:t> Определите с помощью атласа административные центры – столицы субъектов Европейского Юга. Впишите их в опорный лист</a:t>
            </a:r>
            <a:endParaRPr lang="ru-RU" dirty="0">
              <a:solidFill>
                <a:srgbClr val="EEECE1">
                  <a:lumMod val="10000"/>
                </a:srgbClr>
              </a:solidFill>
              <a:latin typeface="Calibri" pitchFamily="34" charset="0"/>
              <a:ea typeface="Calibri"/>
              <a:cs typeface="Times New Roman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357811"/>
              </p:ext>
            </p:extLst>
          </p:nvPr>
        </p:nvGraphicFramePr>
        <p:xfrm>
          <a:off x="539552" y="980728"/>
          <a:ext cx="8208912" cy="4536500"/>
        </p:xfrm>
        <a:graphic>
          <a:graphicData uri="http://schemas.openxmlformats.org/drawingml/2006/table">
            <a:tbl>
              <a:tblPr firstRow="1" firstCol="1" bandRow="1"/>
              <a:tblGrid>
                <a:gridCol w="5379631"/>
                <a:gridCol w="2829281"/>
              </a:tblGrid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Адыгея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Дагестан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Ингушетия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Чечня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Кабардино-Балкария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Карачаево-Черкессия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Северная Осетия-Алания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Ростовская область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Краснодарский край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Ставропольский край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Выгнутая вниз стрелка 2">
            <a:hlinkClick r:id="" action="ppaction://noaction"/>
          </p:cNvPr>
          <p:cNvSpPr/>
          <p:nvPr/>
        </p:nvSpPr>
        <p:spPr>
          <a:xfrm>
            <a:off x="539552" y="5589240"/>
            <a:ext cx="792088" cy="432048"/>
          </a:xfrm>
          <a:prstGeom prst="curvedUpArrow">
            <a:avLst>
              <a:gd name="adj1" fmla="val 41234"/>
              <a:gd name="adj2" fmla="val 80477"/>
              <a:gd name="adj3" fmla="val 68978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518062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527113"/>
              </p:ext>
            </p:extLst>
          </p:nvPr>
        </p:nvGraphicFramePr>
        <p:xfrm>
          <a:off x="147478" y="188636"/>
          <a:ext cx="8889018" cy="6552736"/>
        </p:xfrm>
        <a:graphic>
          <a:graphicData uri="http://schemas.openxmlformats.org/drawingml/2006/table">
            <a:tbl>
              <a:tblPr firstRow="1" firstCol="1" bandRow="1"/>
              <a:tblGrid>
                <a:gridCol w="5936690"/>
                <a:gridCol w="2952328"/>
              </a:tblGrid>
              <a:tr h="6181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Субъект Европейского Юга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Столица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Адыгея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Майкоп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Дагестан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Махачкала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Ингушетия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Магас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Чечня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Грозный 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Кабардино-Балкария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Нальчик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</a:t>
                      </a:r>
                      <a:r>
                        <a:rPr lang="ru-RU" sz="20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Карачаево-Черкесия</a:t>
                      </a:r>
                      <a:endParaRPr lang="ru-RU" sz="2000" b="1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Черкесск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республика Северная Осетия-Алания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Владикавказ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Ростовская область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Ростов-на-Дону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Краснодарский край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Краснодар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Ставропольский край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Rod" pitchFamily="49" charset="-79"/>
                        </a:rPr>
                        <a:t>Ставрополь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Rod" pitchFamily="49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5" name="Picture 2" descr="C:\Users\Ирина\Desktop\краснодарский край\800px-Flag_of_Krasnodar_Kra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8377" y="5617376"/>
            <a:ext cx="755446" cy="503315"/>
          </a:xfrm>
          <a:prstGeom prst="rect">
            <a:avLst/>
          </a:prstGeom>
          <a:noFill/>
        </p:spPr>
      </p:pic>
      <p:pic>
        <p:nvPicPr>
          <p:cNvPr id="6" name="Picture 3" descr="C:\Users\Ирина\Desktop\краснодарский край\Coat_of_Arms_of_Krasnodar_kra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1129" y="5411253"/>
            <a:ext cx="576064" cy="709438"/>
          </a:xfrm>
          <a:prstGeom prst="rect">
            <a:avLst/>
          </a:prstGeom>
          <a:noFill/>
        </p:spPr>
      </p:pic>
      <p:pic>
        <p:nvPicPr>
          <p:cNvPr id="9" name="Picture 2" descr="C:\Users\Ирина\Desktop\Ставропольский край\800px-Flag_of_Stavropol_Kra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6252403"/>
            <a:ext cx="792088" cy="496045"/>
          </a:xfrm>
          <a:prstGeom prst="rect">
            <a:avLst/>
          </a:prstGeom>
          <a:noFill/>
        </p:spPr>
      </p:pic>
      <p:pic>
        <p:nvPicPr>
          <p:cNvPr id="10" name="Picture 3" descr="C:\Users\Ирина\Desktop\Ставропольский край\Coat_of_Arms_of_Stavropol_kra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64587" y="6046376"/>
            <a:ext cx="579210" cy="702072"/>
          </a:xfrm>
          <a:prstGeom prst="rect">
            <a:avLst/>
          </a:prstGeom>
          <a:noFill/>
        </p:spPr>
      </p:pic>
      <p:pic>
        <p:nvPicPr>
          <p:cNvPr id="11" name="Picture 2" descr="C:\Users\Ирина\Desktop\ростовская обл\800px-Flag_of_Rostov_Oblast_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63921" y="4974080"/>
            <a:ext cx="808128" cy="538416"/>
          </a:xfrm>
          <a:prstGeom prst="rect">
            <a:avLst/>
          </a:prstGeom>
          <a:noFill/>
        </p:spPr>
      </p:pic>
      <p:pic>
        <p:nvPicPr>
          <p:cNvPr id="12" name="Picture 3" descr="C:\Users\Ирина\Desktop\ростовская обл\Coat_of_Arms_of_Rostov_oblas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97873" y="4903758"/>
            <a:ext cx="551774" cy="579363"/>
          </a:xfrm>
          <a:prstGeom prst="rect">
            <a:avLst/>
          </a:prstGeom>
          <a:noFill/>
        </p:spPr>
      </p:pic>
      <p:pic>
        <p:nvPicPr>
          <p:cNvPr id="13" name="Picture 2" descr="C:\Users\Ирина\Desktop\республика адыгея\600px-Flag_of_Adygea_svg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5535" y="787581"/>
            <a:ext cx="820247" cy="576064"/>
          </a:xfrm>
          <a:prstGeom prst="rect">
            <a:avLst/>
          </a:prstGeom>
          <a:noFill/>
        </p:spPr>
      </p:pic>
      <p:pic>
        <p:nvPicPr>
          <p:cNvPr id="14" name="Picture 3" descr="C:\Users\Ирина\Desktop\республика адыгея\Adygeya_-_Coat_of_Arms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92440" y="696007"/>
            <a:ext cx="726265" cy="726265"/>
          </a:xfrm>
          <a:prstGeom prst="rect">
            <a:avLst/>
          </a:prstGeom>
          <a:noFill/>
        </p:spPr>
      </p:pic>
      <p:pic>
        <p:nvPicPr>
          <p:cNvPr id="15" name="Picture 3" descr="C:\Users\Ирина\Desktop\Кабардино балкария\800px-Flag_of_Kabardino-Balkaria_svg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3465" y="3221067"/>
            <a:ext cx="792088" cy="527729"/>
          </a:xfrm>
          <a:prstGeom prst="rect">
            <a:avLst/>
          </a:prstGeom>
          <a:noFill/>
        </p:spPr>
      </p:pic>
      <p:pic>
        <p:nvPicPr>
          <p:cNvPr id="16" name="Picture 2" descr="C:\Users\Ирина\Desktop\Кабардино балкария\491px-Coat_of_Arms_of_Kabardino-Balkaria_svg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97021" y="3103812"/>
            <a:ext cx="521191" cy="636893"/>
          </a:xfrm>
          <a:prstGeom prst="rect">
            <a:avLst/>
          </a:prstGeom>
          <a:noFill/>
        </p:spPr>
      </p:pic>
      <p:pic>
        <p:nvPicPr>
          <p:cNvPr id="17" name="Picture 2" descr="C:\Users\Ирина\Desktop\северная осетия\600px-Flag_of_North_Ossetia_svg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999049" y="4413958"/>
            <a:ext cx="820247" cy="489800"/>
          </a:xfrm>
          <a:prstGeom prst="rect">
            <a:avLst/>
          </a:prstGeom>
          <a:noFill/>
        </p:spPr>
      </p:pic>
      <p:pic>
        <p:nvPicPr>
          <p:cNvPr id="18" name="Picture 3" descr="C:\Users\Ирина\Desktop\северная осетия\Coat_of_Arms_of_North_Ossetia-Alania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82213" y="4305506"/>
            <a:ext cx="589116" cy="589116"/>
          </a:xfrm>
          <a:prstGeom prst="rect">
            <a:avLst/>
          </a:prstGeom>
          <a:noFill/>
        </p:spPr>
      </p:pic>
      <p:pic>
        <p:nvPicPr>
          <p:cNvPr id="19" name="Picture 2" descr="C:\Users\Ирина\Desktop\ингушетия\800px-Flag_of_Ingushetia_svg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73395" y="2033654"/>
            <a:ext cx="812228" cy="526986"/>
          </a:xfrm>
          <a:prstGeom prst="rect">
            <a:avLst/>
          </a:prstGeom>
          <a:noFill/>
        </p:spPr>
      </p:pic>
      <p:pic>
        <p:nvPicPr>
          <p:cNvPr id="20" name="Picture 3" descr="C:\Users\Ирина\Desktop\ингушетия\600px-Coat_of_Arms_of_Ingushetia_svg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89181" y="1823768"/>
            <a:ext cx="736872" cy="736872"/>
          </a:xfrm>
          <a:prstGeom prst="rect">
            <a:avLst/>
          </a:prstGeom>
          <a:noFill/>
        </p:spPr>
      </p:pic>
      <p:pic>
        <p:nvPicPr>
          <p:cNvPr id="21" name="Picture 2" descr="C:\Users\Ирина\Desktop\чеченская респ\800px-Flag_of_Chechen_Republic_of_Ichkeria_svg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328722" y="2653419"/>
            <a:ext cx="769926" cy="489866"/>
          </a:xfrm>
          <a:prstGeom prst="rect">
            <a:avLst/>
          </a:prstGeom>
          <a:noFill/>
        </p:spPr>
      </p:pic>
      <p:pic>
        <p:nvPicPr>
          <p:cNvPr id="22" name="Picture 3" descr="C:\Users\Ирина\Desktop\чеченская респ\200px-Coat_of_Arms_of_the_Chechen_Republic_of_Ichkeria_svg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339768" y="2510061"/>
            <a:ext cx="663937" cy="663937"/>
          </a:xfrm>
          <a:prstGeom prst="rect">
            <a:avLst/>
          </a:prstGeom>
          <a:noFill/>
        </p:spPr>
      </p:pic>
      <p:pic>
        <p:nvPicPr>
          <p:cNvPr id="23" name="Picture 3" descr="C:\Users\Ирина\Desktop\дагестан\800px-Flag_of_Dagestan_svg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235937" y="1422272"/>
            <a:ext cx="864096" cy="575704"/>
          </a:xfrm>
          <a:prstGeom prst="rect">
            <a:avLst/>
          </a:prstGeom>
          <a:noFill/>
        </p:spPr>
      </p:pic>
      <p:pic>
        <p:nvPicPr>
          <p:cNvPr id="24" name="Picture 2" descr="C:\Users\Ирина\Desktop\дагестан\576px-Coat_of_Arms_of_Dagestan_svg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316001" y="1255483"/>
            <a:ext cx="720080" cy="748833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722" y="3823174"/>
            <a:ext cx="771310" cy="482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C:\Users\Алексей\Desktop\kchr_gerb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990" y="3643459"/>
            <a:ext cx="632624" cy="66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ашивка 2">
            <a:hlinkClick r:id="rId22" action="ppaction://hlinksldjump"/>
          </p:cNvPr>
          <p:cNvSpPr/>
          <p:nvPr/>
        </p:nvSpPr>
        <p:spPr>
          <a:xfrm>
            <a:off x="179512" y="260648"/>
            <a:ext cx="648072" cy="435359"/>
          </a:xfrm>
          <a:prstGeom prst="chevr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4248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33936"/>
            <a:ext cx="66247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Проблемы   района</a:t>
            </a:r>
            <a:endParaRPr lang="ru-RU" sz="32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62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5516" y="718711"/>
            <a:ext cx="8712967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Социально-политическая обстановка в районе остается очень сложной. Последние годы рост национального самосознания </a:t>
            </a:r>
            <a:r>
              <a:rPr lang="ru-RU" sz="2000" dirty="0" smtClean="0">
                <a:solidFill>
                  <a:srgbClr val="002060"/>
                </a:solidFill>
              </a:rPr>
              <a:t>северокавказских </a:t>
            </a:r>
            <a:r>
              <a:rPr lang="ru-RU" sz="2000" dirty="0">
                <a:solidFill>
                  <a:srgbClr val="002060"/>
                </a:solidFill>
              </a:rPr>
              <a:t>народов используется радикальными преступными </a:t>
            </a:r>
            <a:r>
              <a:rPr lang="ru-RU" sz="2000" dirty="0" smtClean="0">
                <a:solidFill>
                  <a:srgbClr val="002060"/>
                </a:solidFill>
              </a:rPr>
              <a:t>группировками. </a:t>
            </a:r>
            <a:r>
              <a:rPr lang="ru-RU" sz="2000" dirty="0">
                <a:solidFill>
                  <a:srgbClr val="002060"/>
                </a:solidFill>
              </a:rPr>
              <a:t>Проблема усугубляется тяжелейшим социально- экономическим положением( безработица, разрушенная инфраструктура, самый низкий в стране уровень жизни</a:t>
            </a:r>
            <a:r>
              <a:rPr lang="ru-RU" sz="2000" dirty="0" smtClean="0">
                <a:solidFill>
                  <a:srgbClr val="002060"/>
                </a:solidFill>
              </a:rPr>
              <a:t>).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8" name="Умножение 17">
            <a:hlinkClick r:id="rId3" action="ppaction://hlinksldjump"/>
            <a:hlinkHover r:id="" action="ppaction://noaction" highlightClick="1"/>
          </p:cNvPr>
          <p:cNvSpPr/>
          <p:nvPr/>
        </p:nvSpPr>
        <p:spPr>
          <a:xfrm>
            <a:off x="1241618" y="5975087"/>
            <a:ext cx="767003" cy="647018"/>
          </a:xfrm>
          <a:prstGeom prst="mathMultiply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4" name="Picture 5" descr="C:\Documents and Settings\User\Мои документы\Мои рисунки\иконки\ico_dia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327" y="2117703"/>
            <a:ext cx="52744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377" y="2690048"/>
            <a:ext cx="3904759" cy="2107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304" y="3978264"/>
            <a:ext cx="4267200" cy="279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13" y="2700971"/>
            <a:ext cx="4117963" cy="308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658" y="4832201"/>
            <a:ext cx="1809451" cy="1357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248137" y="757183"/>
            <a:ext cx="8690470" cy="186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>
              <a:lnSpc>
                <a:spcPts val="2300"/>
              </a:lnSpc>
            </a:pPr>
            <a:r>
              <a:rPr lang="ru-RU" sz="2000" dirty="0">
                <a:solidFill>
                  <a:srgbClr val="002060"/>
                </a:solidFill>
              </a:rPr>
              <a:t>Вследствие обострения политической и социально-экономической ситуации на Кавказе десятки санаториев, пансионатов, домов отдыха, турбаз и гостиниц работают не на полную мощность или закрыты. Ослабление курортно-рекреационного сектора наносит ущерб экономике района, так как он издавна являлся одной из ведущих статей дохода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64000" y="718711"/>
            <a:ext cx="8674607" cy="186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>
              <a:lnSpc>
                <a:spcPts val="2300"/>
              </a:lnSpc>
            </a:pPr>
            <a:r>
              <a:rPr lang="ru-RU" sz="2000" dirty="0">
                <a:solidFill>
                  <a:srgbClr val="002060"/>
                </a:solidFill>
              </a:rPr>
              <a:t>Одной из важнейших проблем Северного Кавказа является ухудшающееся </a:t>
            </a:r>
            <a:r>
              <a:rPr lang="ru-RU" sz="2000" dirty="0" smtClean="0">
                <a:solidFill>
                  <a:srgbClr val="002060"/>
                </a:solidFill>
              </a:rPr>
              <a:t>состояние </a:t>
            </a:r>
            <a:r>
              <a:rPr lang="ru-RU" sz="2000" dirty="0">
                <a:solidFill>
                  <a:srgbClr val="002060"/>
                </a:solidFill>
              </a:rPr>
              <a:t>окружающей среды</a:t>
            </a:r>
            <a:r>
              <a:rPr lang="ru-RU" sz="2000" dirty="0" smtClean="0">
                <a:solidFill>
                  <a:srgbClr val="002060"/>
                </a:solidFill>
              </a:rPr>
              <a:t>: интенсивная </a:t>
            </a:r>
            <a:r>
              <a:rPr lang="ru-RU" sz="2000" dirty="0">
                <a:solidFill>
                  <a:srgbClr val="002060"/>
                </a:solidFill>
              </a:rPr>
              <a:t>добыча полезных </a:t>
            </a:r>
            <a:r>
              <a:rPr lang="ru-RU" sz="2000" dirty="0" smtClean="0">
                <a:solidFill>
                  <a:srgbClr val="002060"/>
                </a:solidFill>
              </a:rPr>
              <a:t>ископаемых, </a:t>
            </a:r>
            <a:r>
              <a:rPr lang="ru-RU" sz="2000" dirty="0">
                <a:solidFill>
                  <a:srgbClr val="002060"/>
                </a:solidFill>
              </a:rPr>
              <a:t>загрязнение акваторий морей Черного, Азовского и Каспийского, </a:t>
            </a:r>
            <a:r>
              <a:rPr lang="ru-RU" sz="2000" dirty="0" smtClean="0">
                <a:solidFill>
                  <a:srgbClr val="002060"/>
                </a:solidFill>
              </a:rPr>
              <a:t>истощение рыбных </a:t>
            </a:r>
            <a:r>
              <a:rPr lang="ru-RU" sz="2000" dirty="0">
                <a:solidFill>
                  <a:srgbClr val="002060"/>
                </a:solidFill>
              </a:rPr>
              <a:t>ресурсов, деградация естественных кормовых угодий, вторичное </a:t>
            </a:r>
            <a:r>
              <a:rPr lang="ru-RU" sz="2000" dirty="0" smtClean="0">
                <a:solidFill>
                  <a:srgbClr val="002060"/>
                </a:solidFill>
              </a:rPr>
              <a:t>засоление  </a:t>
            </a:r>
            <a:r>
              <a:rPr lang="ru-RU" sz="2000" dirty="0">
                <a:solidFill>
                  <a:srgbClr val="002060"/>
                </a:solidFill>
              </a:rPr>
              <a:t>почв и нарушение режима особо охраняемых территорий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6" name="Фигура, имеющая форму буквы L 15"/>
          <p:cNvSpPr/>
          <p:nvPr/>
        </p:nvSpPr>
        <p:spPr>
          <a:xfrm rot="13618993">
            <a:off x="266887" y="2041167"/>
            <a:ext cx="436717" cy="409366"/>
          </a:xfrm>
          <a:prstGeom prst="corner">
            <a:avLst>
              <a:gd name="adj1" fmla="val 39426"/>
              <a:gd name="adj2" fmla="val 41491"/>
            </a:avLst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4" descr="C:\Documents and Settings\User\Мои документы\Мои рисунки\иконки\ico_ani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47" y="106478"/>
            <a:ext cx="596247" cy="61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287847" y="6071848"/>
            <a:ext cx="596247" cy="453496"/>
          </a:xfrm>
          <a:prstGeom prst="right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3642163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62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97318"/>
            <a:ext cx="6663008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spc="-5" dirty="0" smtClean="0">
                <a:solidFill>
                  <a:srgbClr val="000000"/>
                </a:solidFill>
                <a:ea typeface="Times New Roman"/>
                <a:cs typeface="Times New Roman"/>
              </a:rPr>
              <a:t>1. В </a:t>
            </a:r>
            <a:r>
              <a:rPr lang="ru-RU" sz="1600" b="1" spc="-5" dirty="0">
                <a:solidFill>
                  <a:srgbClr val="000000"/>
                </a:solidFill>
                <a:ea typeface="Times New Roman"/>
                <a:cs typeface="Times New Roman"/>
              </a:rPr>
              <a:t>состав Северного Кавказа </a:t>
            </a:r>
            <a:r>
              <a:rPr lang="ru-RU" sz="1600" b="1" spc="-5" dirty="0" smtClean="0">
                <a:solidFill>
                  <a:srgbClr val="000000"/>
                </a:solidFill>
                <a:ea typeface="Times New Roman"/>
                <a:cs typeface="Times New Roman"/>
              </a:rPr>
              <a:t>входят… </a:t>
            </a:r>
            <a:r>
              <a:rPr lang="ru-RU" sz="1600" spc="-5" dirty="0">
                <a:solidFill>
                  <a:srgbClr val="FF0000"/>
                </a:solidFill>
                <a:ea typeface="Times New Roman"/>
                <a:cs typeface="Times New Roman"/>
              </a:rPr>
              <a:t>(</a:t>
            </a:r>
            <a:r>
              <a:rPr lang="ru-RU" sz="1600" i="1" spc="-5" dirty="0">
                <a:solidFill>
                  <a:srgbClr val="FF0000"/>
                </a:solidFill>
                <a:ea typeface="Times New Roman"/>
                <a:cs typeface="Times New Roman"/>
              </a:rPr>
              <a:t>вычеркните </a:t>
            </a:r>
            <a:r>
              <a:rPr lang="ru-RU" sz="1600" i="1" spc="-5" dirty="0" smtClean="0">
                <a:solidFill>
                  <a:srgbClr val="FF0000"/>
                </a:solidFill>
                <a:ea typeface="Times New Roman"/>
                <a:cs typeface="Times New Roman"/>
              </a:rPr>
              <a:t>лишнее</a:t>
            </a:r>
            <a:r>
              <a:rPr lang="ru-RU" sz="1600" spc="-5" dirty="0" smtClean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</a:p>
          <a:p>
            <a:pPr>
              <a:spcAft>
                <a:spcPts val="0"/>
              </a:spcAft>
            </a:pPr>
            <a:r>
              <a:rPr lang="ru-RU" sz="1600" spc="-10" dirty="0" smtClean="0">
                <a:solidFill>
                  <a:srgbClr val="000000"/>
                </a:solidFill>
                <a:ea typeface="Times New Roman"/>
                <a:cs typeface="Times New Roman"/>
              </a:rPr>
              <a:t>а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) Краснодарский край;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</a:t>
            </a:r>
            <a:r>
              <a:rPr lang="ru-RU" sz="1600" spc="-5" dirty="0">
                <a:solidFill>
                  <a:srgbClr val="000000"/>
                </a:solidFill>
                <a:ea typeface="Times New Roman"/>
                <a:cs typeface="Times New Roman"/>
              </a:rPr>
              <a:t>б) Ставропольский край;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в) Ростовская область;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</a:t>
            </a:r>
            <a:r>
              <a:rPr lang="ru-RU" sz="1600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г) Дагестан;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15" dirty="0">
                <a:solidFill>
                  <a:srgbClr val="000000"/>
                </a:solidFill>
                <a:ea typeface="Times New Roman"/>
                <a:cs typeface="Times New Roman"/>
              </a:rPr>
              <a:t>д) Калмыкия;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              </a:t>
            </a:r>
            <a:r>
              <a:rPr lang="ru-RU" sz="1600" dirty="0" smtClean="0">
                <a:solidFill>
                  <a:srgbClr val="000000"/>
                </a:solidFill>
                <a:ea typeface="Times New Roman"/>
                <a:cs typeface="Times New Roman"/>
              </a:rPr>
              <a:t>  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е) Алания;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15" dirty="0">
                <a:solidFill>
                  <a:srgbClr val="000000"/>
                </a:solidFill>
                <a:ea typeface="Times New Roman"/>
                <a:cs typeface="Times New Roman"/>
              </a:rPr>
              <a:t>ж) Чечня;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                    </a:t>
            </a:r>
            <a:r>
              <a:rPr lang="ru-RU" sz="1600" dirty="0" smtClean="0">
                <a:solidFill>
                  <a:srgbClr val="000000"/>
                </a:solidFill>
                <a:ea typeface="Times New Roman"/>
                <a:cs typeface="Times New Roman"/>
              </a:rPr>
              <a:t>  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з) Ингушетия;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15" dirty="0">
                <a:solidFill>
                  <a:srgbClr val="000000"/>
                </a:solidFill>
                <a:ea typeface="Times New Roman"/>
                <a:cs typeface="Times New Roman"/>
              </a:rPr>
              <a:t>и) Адыгея;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                  </a:t>
            </a:r>
            <a:r>
              <a:rPr lang="ru-RU" sz="1600" dirty="0" smtClean="0">
                <a:solidFill>
                  <a:srgbClr val="000000"/>
                </a:solidFill>
                <a:ea typeface="Times New Roman"/>
                <a:cs typeface="Times New Roman"/>
              </a:rPr>
              <a:t>  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к) Карачаево-Черкесия</a:t>
            </a:r>
            <a:r>
              <a:rPr lang="ru-RU" sz="1600" spc="-10" dirty="0" smtClean="0">
                <a:solidFill>
                  <a:srgbClr val="000000"/>
                </a:solidFill>
                <a:ea typeface="Times New Roman"/>
                <a:cs typeface="Times New Roman"/>
              </a:rPr>
              <a:t>.</a:t>
            </a:r>
          </a:p>
          <a:p>
            <a:pPr>
              <a:spcAft>
                <a:spcPts val="0"/>
              </a:spcAft>
            </a:pPr>
            <a:endParaRPr lang="ru-RU" sz="9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b="1" spc="-10" dirty="0">
                <a:solidFill>
                  <a:srgbClr val="000000"/>
                </a:solidFill>
                <a:ea typeface="Calibri"/>
                <a:cs typeface="Times New Roman"/>
              </a:rPr>
              <a:t>2. </a:t>
            </a:r>
            <a:r>
              <a:rPr lang="ru-RU" sz="1600" b="1" dirty="0">
                <a:solidFill>
                  <a:srgbClr val="1B210D"/>
                </a:solidFill>
                <a:cs typeface="Times New Roman"/>
              </a:rPr>
              <a:t> </a:t>
            </a:r>
            <a:r>
              <a:rPr lang="ru-RU" sz="1600" b="1" dirty="0">
                <a:solidFill>
                  <a:srgbClr val="000000"/>
                </a:solidFill>
                <a:ea typeface="Times New Roman"/>
                <a:cs typeface="Times New Roman"/>
              </a:rPr>
              <a:t>Северный Кавказ граничит с ... </a:t>
            </a:r>
            <a:r>
              <a:rPr lang="ru-RU" sz="1600" dirty="0">
                <a:solidFill>
                  <a:srgbClr val="FF0000"/>
                </a:solidFill>
                <a:ea typeface="Times New Roman"/>
                <a:cs typeface="Times New Roman"/>
              </a:rPr>
              <a:t>(</a:t>
            </a:r>
            <a:r>
              <a:rPr lang="ru-RU" sz="1600" i="1" dirty="0">
                <a:solidFill>
                  <a:srgbClr val="FF0000"/>
                </a:solidFill>
                <a:ea typeface="Times New Roman"/>
                <a:cs typeface="Times New Roman"/>
              </a:rPr>
              <a:t>вычеркни лишнее</a:t>
            </a:r>
            <a:r>
              <a:rPr lang="ru-RU" sz="1600" dirty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endParaRPr lang="ru-RU" sz="1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15" dirty="0">
                <a:solidFill>
                  <a:srgbClr val="000000"/>
                </a:solidFill>
                <a:ea typeface="Times New Roman"/>
                <a:cs typeface="Times New Roman"/>
              </a:rPr>
              <a:t>а) Украиной;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                </a:t>
            </a:r>
            <a:r>
              <a:rPr lang="ru-RU" sz="1600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sz="1600" spc="-10" dirty="0" smtClean="0">
                <a:solidFill>
                  <a:srgbClr val="000000"/>
                </a:solidFill>
                <a:ea typeface="Times New Roman"/>
                <a:cs typeface="Times New Roman"/>
              </a:rPr>
              <a:t>б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) Грузией;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в) Азербайджаном;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      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г) Арменией</a:t>
            </a:r>
            <a:r>
              <a:rPr lang="ru-RU" sz="1600" spc="-10" dirty="0" smtClean="0">
                <a:solidFill>
                  <a:srgbClr val="000000"/>
                </a:solidFill>
                <a:ea typeface="Times New Roman"/>
                <a:cs typeface="Times New Roman"/>
              </a:rPr>
              <a:t>.</a:t>
            </a:r>
          </a:p>
          <a:p>
            <a:pPr>
              <a:spcAft>
                <a:spcPts val="0"/>
              </a:spcAft>
            </a:pPr>
            <a:endParaRPr lang="ru-RU" sz="9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b="1" spc="-40" dirty="0">
                <a:solidFill>
                  <a:srgbClr val="000000"/>
                </a:solidFill>
                <a:ea typeface="Times New Roman"/>
                <a:cs typeface="Times New Roman"/>
              </a:rPr>
              <a:t>3.</a:t>
            </a:r>
            <a:r>
              <a:rPr lang="ru-RU" sz="1600" b="1" dirty="0">
                <a:solidFill>
                  <a:srgbClr val="000000"/>
                </a:solidFill>
                <a:ea typeface="Times New Roman"/>
                <a:cs typeface="Times New Roman"/>
              </a:rPr>
              <a:t> На Северном Кавказе </a:t>
            </a:r>
            <a:r>
              <a:rPr lang="ru-RU" sz="1600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проживает… </a:t>
            </a:r>
            <a:r>
              <a:rPr lang="ru-RU" sz="1600" dirty="0">
                <a:solidFill>
                  <a:srgbClr val="FF0000"/>
                </a:solidFill>
                <a:ea typeface="Times New Roman"/>
                <a:cs typeface="Times New Roman"/>
              </a:rPr>
              <a:t>(</a:t>
            </a:r>
            <a:r>
              <a:rPr lang="ru-RU" sz="1600" i="1" dirty="0">
                <a:solidFill>
                  <a:srgbClr val="FF0000"/>
                </a:solidFill>
                <a:ea typeface="Times New Roman"/>
                <a:cs typeface="Times New Roman"/>
              </a:rPr>
              <a:t>выбери ответ</a:t>
            </a:r>
            <a:r>
              <a:rPr lang="ru-RU" sz="1600" dirty="0" smtClean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endParaRPr lang="ru-RU" sz="1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30" dirty="0">
                <a:solidFill>
                  <a:srgbClr val="000000"/>
                </a:solidFill>
                <a:ea typeface="Times New Roman"/>
                <a:cs typeface="Times New Roman"/>
              </a:rPr>
              <a:t>а)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 </a:t>
            </a:r>
            <a:r>
              <a:rPr lang="ru-RU" sz="1600" spc="-15" dirty="0">
                <a:solidFill>
                  <a:srgbClr val="000000"/>
                </a:solidFill>
                <a:ea typeface="Times New Roman"/>
                <a:cs typeface="Times New Roman"/>
              </a:rPr>
              <a:t>18 млн человек;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25" dirty="0">
                <a:solidFill>
                  <a:srgbClr val="000000"/>
                </a:solidFill>
                <a:ea typeface="Times New Roman"/>
                <a:cs typeface="Times New Roman"/>
              </a:rPr>
              <a:t>б)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 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7 млн человек;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50" dirty="0">
                <a:solidFill>
                  <a:srgbClr val="000000"/>
                </a:solidFill>
                <a:ea typeface="Times New Roman"/>
                <a:cs typeface="Times New Roman"/>
              </a:rPr>
              <a:t>в)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      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27 млн человек.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endParaRPr lang="ru-RU" sz="9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b="1" spc="-60" dirty="0">
                <a:solidFill>
                  <a:srgbClr val="000000"/>
                </a:solidFill>
                <a:ea typeface="Times New Roman"/>
                <a:cs typeface="Times New Roman"/>
              </a:rPr>
              <a:t>4.</a:t>
            </a:r>
            <a:r>
              <a:rPr lang="ru-RU" sz="1600" b="1" dirty="0">
                <a:solidFill>
                  <a:srgbClr val="000000"/>
                </a:solidFill>
                <a:ea typeface="Times New Roman"/>
                <a:cs typeface="Times New Roman"/>
              </a:rPr>
              <a:t> Северный Кавказ омывается </a:t>
            </a:r>
            <a:r>
              <a:rPr lang="ru-RU" sz="1600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морями… </a:t>
            </a:r>
            <a:r>
              <a:rPr lang="ru-RU" sz="1600" dirty="0">
                <a:solidFill>
                  <a:srgbClr val="FF0000"/>
                </a:solidFill>
                <a:ea typeface="Times New Roman"/>
                <a:cs typeface="Times New Roman"/>
              </a:rPr>
              <a:t>(</a:t>
            </a:r>
            <a:r>
              <a:rPr lang="ru-RU" sz="1600" i="1" dirty="0">
                <a:solidFill>
                  <a:srgbClr val="FF0000"/>
                </a:solidFill>
                <a:ea typeface="Times New Roman"/>
                <a:cs typeface="Times New Roman"/>
              </a:rPr>
              <a:t>найдите ошибку</a:t>
            </a:r>
            <a:r>
              <a:rPr lang="ru-RU" sz="1600" dirty="0" smtClean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endParaRPr lang="ru-RU" sz="1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а) Азовским;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                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б) Балтийским;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15" dirty="0">
                <a:solidFill>
                  <a:srgbClr val="000000"/>
                </a:solidFill>
                <a:ea typeface="Times New Roman"/>
                <a:cs typeface="Times New Roman"/>
              </a:rPr>
              <a:t>в) Каспийским;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                 </a:t>
            </a:r>
            <a:r>
              <a:rPr lang="ru-RU" sz="1600" spc="-15" dirty="0">
                <a:solidFill>
                  <a:srgbClr val="000000"/>
                </a:solidFill>
                <a:ea typeface="Times New Roman"/>
                <a:cs typeface="Times New Roman"/>
              </a:rPr>
              <a:t>г) Черным.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endParaRPr lang="ru-RU" sz="9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b="1" spc="-50" dirty="0">
                <a:solidFill>
                  <a:srgbClr val="000000"/>
                </a:solidFill>
                <a:ea typeface="Times New Roman"/>
                <a:cs typeface="Times New Roman"/>
              </a:rPr>
              <a:t>5.</a:t>
            </a:r>
            <a:r>
              <a:rPr lang="ru-RU" sz="1600" b="1" dirty="0">
                <a:solidFill>
                  <a:srgbClr val="000000"/>
                </a:solidFill>
                <a:ea typeface="Times New Roman"/>
                <a:cs typeface="Times New Roman"/>
              </a:rPr>
              <a:t> Рельеф Северного Кавказа </a:t>
            </a:r>
            <a:r>
              <a:rPr lang="ru-RU" sz="1600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... </a:t>
            </a:r>
            <a:r>
              <a:rPr lang="ru-RU" sz="1600" dirty="0" smtClean="0">
                <a:solidFill>
                  <a:srgbClr val="FF0000"/>
                </a:solidFill>
                <a:ea typeface="Times New Roman"/>
                <a:cs typeface="Times New Roman"/>
              </a:rPr>
              <a:t>(</a:t>
            </a:r>
            <a:r>
              <a:rPr lang="ru-RU" sz="1600" i="1" dirty="0">
                <a:solidFill>
                  <a:srgbClr val="FF0000"/>
                </a:solidFill>
                <a:ea typeface="Times New Roman"/>
                <a:cs typeface="Times New Roman"/>
              </a:rPr>
              <a:t>выбери ответ</a:t>
            </a:r>
            <a:r>
              <a:rPr lang="ru-RU" sz="1600" dirty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endParaRPr lang="ru-RU" sz="1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40" dirty="0">
                <a:solidFill>
                  <a:srgbClr val="000000"/>
                </a:solidFill>
                <a:ea typeface="Times New Roman"/>
                <a:cs typeface="Times New Roman"/>
              </a:rPr>
              <a:t>а)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равнинный;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35" dirty="0">
                <a:solidFill>
                  <a:srgbClr val="000000"/>
                </a:solidFill>
                <a:ea typeface="Times New Roman"/>
                <a:cs typeface="Times New Roman"/>
              </a:rPr>
              <a:t>б)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r>
              <a:rPr lang="ru-RU" sz="1600" spc="-20" dirty="0">
                <a:solidFill>
                  <a:srgbClr val="000000"/>
                </a:solidFill>
                <a:ea typeface="Times New Roman"/>
                <a:cs typeface="Times New Roman"/>
              </a:rPr>
              <a:t>горный;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spc="-40" dirty="0">
                <a:solidFill>
                  <a:srgbClr val="000000"/>
                </a:solidFill>
                <a:ea typeface="Times New Roman"/>
                <a:cs typeface="Times New Roman"/>
              </a:rPr>
              <a:t>в)</a:t>
            </a: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r>
              <a:rPr lang="ru-RU" sz="1600" spc="-10" dirty="0">
                <a:solidFill>
                  <a:srgbClr val="000000"/>
                </a:solidFill>
                <a:ea typeface="Times New Roman"/>
                <a:cs typeface="Times New Roman"/>
              </a:rPr>
              <a:t>равнинный и горный.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endParaRPr lang="ru-RU" sz="9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ea typeface="Times New Roman"/>
                <a:cs typeface="Times New Roman"/>
              </a:rPr>
              <a:t>6 </a:t>
            </a:r>
            <a:r>
              <a:rPr lang="ru-RU" sz="1600" b="1" spc="-35" dirty="0">
                <a:solidFill>
                  <a:srgbClr val="000000"/>
                </a:solidFill>
                <a:ea typeface="Times New Roman"/>
                <a:cs typeface="Times New Roman"/>
              </a:rPr>
              <a:t>На</a:t>
            </a:r>
            <a:r>
              <a:rPr lang="ru-RU" sz="1600" b="1" dirty="0">
                <a:solidFill>
                  <a:srgbClr val="000000"/>
                </a:solidFill>
                <a:ea typeface="Times New Roman"/>
                <a:cs typeface="Times New Roman"/>
              </a:rPr>
              <a:t> Северном Кавказе протекает </a:t>
            </a:r>
            <a:r>
              <a:rPr lang="ru-RU" sz="1600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река… </a:t>
            </a:r>
            <a:r>
              <a:rPr lang="ru-RU" sz="1600" i="1" dirty="0">
                <a:solidFill>
                  <a:srgbClr val="FF0000"/>
                </a:solidFill>
                <a:ea typeface="Times New Roman"/>
                <a:cs typeface="Times New Roman"/>
              </a:rPr>
              <a:t>(выбери ответ</a:t>
            </a:r>
            <a:r>
              <a:rPr lang="ru-RU" sz="1600" dirty="0">
                <a:solidFill>
                  <a:srgbClr val="FF0000"/>
                </a:solidFill>
                <a:ea typeface="Times New Roman"/>
                <a:cs typeface="Times New Roman"/>
              </a:rPr>
              <a:t>):</a:t>
            </a:r>
            <a:endParaRPr lang="ru-RU" sz="1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а) Волга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б) Кубань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в) Кама</a:t>
            </a:r>
            <a:endParaRPr lang="ru-RU" sz="1600" dirty="0">
              <a:effectLst/>
              <a:ea typeface="Calibri"/>
              <a:cs typeface="Times New Roman"/>
            </a:endParaRPr>
          </a:p>
        </p:txBody>
      </p:sp>
      <p:sp>
        <p:nvSpPr>
          <p:cNvPr id="9" name="Скругленный прямоугольник 8">
            <a:hlinkClick r:id="" action="ppaction://hlinkshowjump?jump=nextslide"/>
          </p:cNvPr>
          <p:cNvSpPr/>
          <p:nvPr/>
        </p:nvSpPr>
        <p:spPr>
          <a:xfrm>
            <a:off x="3995936" y="6256592"/>
            <a:ext cx="1286020" cy="32403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проверка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8498"/>
            <a:ext cx="719492" cy="6643873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Тестирование</a:t>
            </a:r>
            <a:endParaRPr lang="ru-RU" sz="32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4766929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62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88482"/>
            <a:ext cx="6663008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spc="-5" dirty="0" smtClean="0">
                <a:solidFill>
                  <a:srgbClr val="000000"/>
                </a:solidFill>
                <a:ea typeface="Times New Roman"/>
                <a:cs typeface="Times New Roman"/>
              </a:rPr>
              <a:t>1. В </a:t>
            </a:r>
            <a:r>
              <a:rPr lang="ru-RU" sz="1600" b="1" spc="-5" dirty="0">
                <a:solidFill>
                  <a:srgbClr val="000000"/>
                </a:solidFill>
                <a:ea typeface="Times New Roman"/>
                <a:cs typeface="Times New Roman"/>
              </a:rPr>
              <a:t>состав Северного Кавказа </a:t>
            </a:r>
            <a:r>
              <a:rPr lang="ru-RU" sz="1600" b="1" spc="-5" dirty="0" smtClean="0">
                <a:solidFill>
                  <a:srgbClr val="000000"/>
                </a:solidFill>
                <a:ea typeface="Times New Roman"/>
                <a:cs typeface="Times New Roman"/>
              </a:rPr>
              <a:t>входят</a:t>
            </a:r>
            <a:r>
              <a:rPr lang="ru-RU" sz="1600" b="1" spc="-5" dirty="0" smtClean="0">
                <a:solidFill>
                  <a:srgbClr val="002060"/>
                </a:solidFill>
                <a:ea typeface="Times New Roman"/>
                <a:cs typeface="Times New Roman"/>
              </a:rPr>
              <a:t>… </a:t>
            </a:r>
            <a:r>
              <a:rPr lang="ru-RU" sz="1600" spc="-5" dirty="0">
                <a:solidFill>
                  <a:srgbClr val="002060"/>
                </a:solidFill>
                <a:ea typeface="Times New Roman"/>
                <a:cs typeface="Times New Roman"/>
              </a:rPr>
              <a:t>(</a:t>
            </a:r>
            <a:r>
              <a:rPr lang="ru-RU" sz="1600" i="1" spc="-5" dirty="0">
                <a:solidFill>
                  <a:srgbClr val="002060"/>
                </a:solidFill>
                <a:ea typeface="Times New Roman"/>
                <a:cs typeface="Times New Roman"/>
              </a:rPr>
              <a:t>вычеркните </a:t>
            </a:r>
            <a:r>
              <a:rPr lang="ru-RU" sz="1600" i="1" spc="-5" dirty="0" smtClean="0">
                <a:solidFill>
                  <a:srgbClr val="002060"/>
                </a:solidFill>
                <a:ea typeface="Times New Roman"/>
                <a:cs typeface="Times New Roman"/>
              </a:rPr>
              <a:t>лишнее</a:t>
            </a:r>
            <a:r>
              <a:rPr lang="ru-RU" sz="1600" spc="-5" dirty="0" smtClean="0">
                <a:solidFill>
                  <a:srgbClr val="002060"/>
                </a:solidFill>
                <a:ea typeface="Times New Roman"/>
                <a:cs typeface="Times New Roman"/>
              </a:rPr>
              <a:t>)</a:t>
            </a:r>
          </a:p>
          <a:p>
            <a:r>
              <a:rPr lang="ru-RU" sz="1600" spc="-10" dirty="0" smtClean="0">
                <a:solidFill>
                  <a:srgbClr val="002060"/>
                </a:solidFill>
                <a:ea typeface="Times New Roman"/>
                <a:cs typeface="Times New Roman"/>
              </a:rPr>
              <a:t>а</a:t>
            </a:r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) Краснодарский край;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  </a:t>
            </a:r>
            <a:r>
              <a:rPr lang="ru-RU" sz="1600" spc="-5" dirty="0">
                <a:solidFill>
                  <a:srgbClr val="002060"/>
                </a:solidFill>
                <a:ea typeface="Times New Roman"/>
                <a:cs typeface="Times New Roman"/>
              </a:rPr>
              <a:t>б) Ставропольский край;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в) Ростовская область;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</a:t>
            </a:r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г) Дагестан;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spc="-15" dirty="0">
                <a:solidFill>
                  <a:srgbClr val="FF0000"/>
                </a:solidFill>
                <a:ea typeface="Times New Roman"/>
                <a:cs typeface="Times New Roman"/>
              </a:rPr>
              <a:t>д) Калмыкия;</a:t>
            </a:r>
            <a:r>
              <a:rPr lang="ru-RU" sz="1600" b="1" dirty="0">
                <a:solidFill>
                  <a:srgbClr val="FF0000"/>
                </a:solidFill>
                <a:ea typeface="Times New Roman"/>
                <a:cs typeface="Times New Roman"/>
              </a:rPr>
              <a:t> </a:t>
            </a:r>
            <a:r>
              <a:rPr lang="ru-RU" sz="1600" dirty="0">
                <a:solidFill>
                  <a:srgbClr val="FF0000"/>
                </a:solidFill>
                <a:ea typeface="Times New Roman"/>
                <a:cs typeface="Times New Roman"/>
              </a:rPr>
              <a:t>     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          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1600" spc="-10" dirty="0" smtClean="0">
                <a:solidFill>
                  <a:srgbClr val="002060"/>
                </a:solidFill>
                <a:ea typeface="Times New Roman"/>
                <a:cs typeface="Times New Roman"/>
              </a:rPr>
              <a:t>е</a:t>
            </a:r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) Алания;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spc="-15" dirty="0">
                <a:solidFill>
                  <a:srgbClr val="002060"/>
                </a:solidFill>
                <a:ea typeface="Times New Roman"/>
                <a:cs typeface="Times New Roman"/>
              </a:rPr>
              <a:t>ж) Чечня;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                     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  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</a:t>
            </a:r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з) Ингушетия;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spc="-15" dirty="0">
                <a:solidFill>
                  <a:srgbClr val="002060"/>
                </a:solidFill>
                <a:ea typeface="Times New Roman"/>
                <a:cs typeface="Times New Roman"/>
              </a:rPr>
              <a:t>и) Адыгея;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                   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1600" spc="-10" dirty="0" smtClean="0">
                <a:solidFill>
                  <a:srgbClr val="002060"/>
                </a:solidFill>
                <a:ea typeface="Times New Roman"/>
                <a:cs typeface="Times New Roman"/>
              </a:rPr>
              <a:t>к</a:t>
            </a:r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) Карачаево-Черкесия</a:t>
            </a:r>
            <a:r>
              <a:rPr lang="ru-RU" sz="1600" spc="-10" dirty="0" smtClean="0">
                <a:solidFill>
                  <a:srgbClr val="002060"/>
                </a:solidFill>
                <a:ea typeface="Times New Roman"/>
                <a:cs typeface="Times New Roman"/>
              </a:rPr>
              <a:t>.</a:t>
            </a:r>
          </a:p>
          <a:p>
            <a:endParaRPr lang="ru-RU" sz="9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spc="-10" dirty="0">
                <a:solidFill>
                  <a:srgbClr val="002060"/>
                </a:solidFill>
                <a:ea typeface="Calibri"/>
                <a:cs typeface="Times New Roman"/>
              </a:rPr>
              <a:t>2. </a:t>
            </a:r>
            <a:r>
              <a:rPr lang="ru-RU" sz="1600" b="1" dirty="0">
                <a:solidFill>
                  <a:srgbClr val="002060"/>
                </a:solidFill>
                <a:cs typeface="Times New Roman"/>
              </a:rPr>
              <a:t> </a:t>
            </a:r>
            <a:r>
              <a:rPr lang="ru-RU" sz="1600" b="1" dirty="0">
                <a:solidFill>
                  <a:srgbClr val="002060"/>
                </a:solidFill>
                <a:ea typeface="Times New Roman"/>
                <a:cs typeface="Times New Roman"/>
              </a:rPr>
              <a:t>Северный Кавказ граничит с ... 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(</a:t>
            </a:r>
            <a:r>
              <a:rPr lang="ru-RU" sz="1600" i="1" dirty="0">
                <a:solidFill>
                  <a:srgbClr val="002060"/>
                </a:solidFill>
                <a:ea typeface="Times New Roman"/>
                <a:cs typeface="Times New Roman"/>
              </a:rPr>
              <a:t>вычеркни лишнее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)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spc="-15" dirty="0">
                <a:solidFill>
                  <a:srgbClr val="002060"/>
                </a:solidFill>
                <a:ea typeface="Times New Roman"/>
                <a:cs typeface="Times New Roman"/>
              </a:rPr>
              <a:t>а) Украиной;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                  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1600" spc="-10" dirty="0" smtClean="0">
                <a:solidFill>
                  <a:srgbClr val="002060"/>
                </a:solidFill>
                <a:ea typeface="Times New Roman"/>
                <a:cs typeface="Times New Roman"/>
              </a:rPr>
              <a:t>б</a:t>
            </a:r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) Грузией;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в) Азербайджаном;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      </a:t>
            </a:r>
            <a:r>
              <a:rPr lang="ru-RU" sz="1600" b="1" dirty="0">
                <a:solidFill>
                  <a:srgbClr val="002060"/>
                </a:solidFill>
                <a:ea typeface="Times New Roman"/>
                <a:cs typeface="Times New Roman"/>
              </a:rPr>
              <a:t> </a:t>
            </a:r>
            <a:r>
              <a:rPr lang="ru-RU" sz="1600" b="1" dirty="0">
                <a:solidFill>
                  <a:srgbClr val="FF0000"/>
                </a:solidFill>
                <a:ea typeface="Times New Roman"/>
                <a:cs typeface="Times New Roman"/>
              </a:rPr>
              <a:t> </a:t>
            </a:r>
            <a:r>
              <a:rPr lang="ru-RU" sz="1600" b="1" spc="-10" dirty="0">
                <a:solidFill>
                  <a:srgbClr val="FF0000"/>
                </a:solidFill>
                <a:ea typeface="Times New Roman"/>
                <a:cs typeface="Times New Roman"/>
              </a:rPr>
              <a:t>г) Арменией</a:t>
            </a:r>
            <a:r>
              <a:rPr lang="ru-RU" sz="1600" b="1" spc="-10" dirty="0" smtClean="0">
                <a:solidFill>
                  <a:srgbClr val="FF0000"/>
                </a:solidFill>
                <a:ea typeface="Times New Roman"/>
                <a:cs typeface="Times New Roman"/>
              </a:rPr>
              <a:t>.</a:t>
            </a:r>
          </a:p>
          <a:p>
            <a:endParaRPr lang="ru-RU" sz="9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spc="-40" dirty="0">
                <a:solidFill>
                  <a:srgbClr val="002060"/>
                </a:solidFill>
                <a:ea typeface="Times New Roman"/>
                <a:cs typeface="Times New Roman"/>
              </a:rPr>
              <a:t>3.</a:t>
            </a:r>
            <a:r>
              <a:rPr lang="ru-RU" sz="1600" b="1" dirty="0">
                <a:solidFill>
                  <a:srgbClr val="002060"/>
                </a:solidFill>
                <a:ea typeface="Times New Roman"/>
                <a:cs typeface="Times New Roman"/>
              </a:rPr>
              <a:t> На Северном Кавказе 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  <a:cs typeface="Times New Roman"/>
              </a:rPr>
              <a:t>проживает… 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(</a:t>
            </a:r>
            <a:r>
              <a:rPr lang="ru-RU" sz="1600" i="1" dirty="0">
                <a:solidFill>
                  <a:srgbClr val="002060"/>
                </a:solidFill>
                <a:ea typeface="Times New Roman"/>
                <a:cs typeface="Times New Roman"/>
              </a:rPr>
              <a:t>выбери ответ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)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spc="-30" dirty="0">
                <a:solidFill>
                  <a:srgbClr val="FF0000"/>
                </a:solidFill>
                <a:ea typeface="Times New Roman"/>
                <a:cs typeface="Times New Roman"/>
              </a:rPr>
              <a:t>а)</a:t>
            </a:r>
            <a:r>
              <a:rPr lang="ru-RU" sz="1600" b="1" dirty="0">
                <a:solidFill>
                  <a:srgbClr val="FF0000"/>
                </a:solidFill>
                <a:ea typeface="Times New Roman"/>
                <a:cs typeface="Times New Roman"/>
              </a:rPr>
              <a:t>       </a:t>
            </a:r>
            <a:r>
              <a:rPr lang="ru-RU" sz="1600" b="1" spc="-15" dirty="0">
                <a:solidFill>
                  <a:srgbClr val="FF0000"/>
                </a:solidFill>
                <a:ea typeface="Times New Roman"/>
                <a:cs typeface="Times New Roman"/>
              </a:rPr>
              <a:t>18 млн человек;</a:t>
            </a:r>
            <a:endParaRPr lang="ru-RU" sz="16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r>
              <a:rPr lang="ru-RU" sz="1600" spc="-25" dirty="0">
                <a:solidFill>
                  <a:srgbClr val="002060"/>
                </a:solidFill>
                <a:ea typeface="Times New Roman"/>
                <a:cs typeface="Times New Roman"/>
              </a:rPr>
              <a:t>б)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   </a:t>
            </a:r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7 млн человек;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spc="-50" dirty="0">
                <a:solidFill>
                  <a:srgbClr val="002060"/>
                </a:solidFill>
                <a:ea typeface="Times New Roman"/>
                <a:cs typeface="Times New Roman"/>
              </a:rPr>
              <a:t>в)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      </a:t>
            </a:r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27 млн человек.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900" dirty="0">
                <a:solidFill>
                  <a:srgbClr val="002060"/>
                </a:solidFill>
                <a:ea typeface="Times New Roman"/>
                <a:cs typeface="Times New Roman"/>
              </a:rPr>
              <a:t> </a:t>
            </a:r>
            <a:endParaRPr lang="ru-RU" sz="9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spc="-60" dirty="0">
                <a:solidFill>
                  <a:srgbClr val="002060"/>
                </a:solidFill>
                <a:ea typeface="Times New Roman"/>
                <a:cs typeface="Times New Roman"/>
              </a:rPr>
              <a:t>4.</a:t>
            </a:r>
            <a:r>
              <a:rPr lang="ru-RU" sz="1600" b="1" dirty="0">
                <a:solidFill>
                  <a:srgbClr val="002060"/>
                </a:solidFill>
                <a:ea typeface="Times New Roman"/>
                <a:cs typeface="Times New Roman"/>
              </a:rPr>
              <a:t> Северный Кавказ омывается 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  <a:cs typeface="Times New Roman"/>
              </a:rPr>
              <a:t>морями… 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(</a:t>
            </a:r>
            <a:r>
              <a:rPr lang="ru-RU" sz="1600" i="1" dirty="0">
                <a:solidFill>
                  <a:srgbClr val="002060"/>
                </a:solidFill>
                <a:ea typeface="Times New Roman"/>
                <a:cs typeface="Times New Roman"/>
              </a:rPr>
              <a:t>найдите ошибку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)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а) Азовским;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               </a:t>
            </a:r>
            <a:r>
              <a:rPr lang="ru-RU" sz="1600" dirty="0">
                <a:solidFill>
                  <a:srgbClr val="FF0000"/>
                </a:solidFill>
                <a:ea typeface="Times New Roman"/>
                <a:cs typeface="Times New Roman"/>
              </a:rPr>
              <a:t> </a:t>
            </a:r>
            <a:r>
              <a:rPr lang="ru-RU" sz="1600" b="1" dirty="0">
                <a:solidFill>
                  <a:srgbClr val="FF0000"/>
                </a:solidFill>
                <a:ea typeface="Times New Roman"/>
                <a:cs typeface="Times New Roman"/>
              </a:rPr>
              <a:t>  </a:t>
            </a:r>
            <a:r>
              <a:rPr lang="ru-RU" sz="1600" b="1" spc="-10" dirty="0">
                <a:solidFill>
                  <a:srgbClr val="FF0000"/>
                </a:solidFill>
                <a:ea typeface="Times New Roman"/>
                <a:cs typeface="Times New Roman"/>
              </a:rPr>
              <a:t>б) Балтийским;</a:t>
            </a:r>
            <a:endParaRPr lang="ru-RU" sz="16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r>
              <a:rPr lang="ru-RU" sz="1600" spc="-15" dirty="0">
                <a:solidFill>
                  <a:srgbClr val="002060"/>
                </a:solidFill>
                <a:ea typeface="Times New Roman"/>
                <a:cs typeface="Times New Roman"/>
              </a:rPr>
              <a:t>в) Каспийским;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                 </a:t>
            </a:r>
            <a:r>
              <a:rPr lang="ru-RU" sz="1600" spc="-15" dirty="0">
                <a:solidFill>
                  <a:srgbClr val="002060"/>
                </a:solidFill>
                <a:ea typeface="Times New Roman"/>
                <a:cs typeface="Times New Roman"/>
              </a:rPr>
              <a:t>г) Черным.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900" dirty="0">
                <a:solidFill>
                  <a:srgbClr val="002060"/>
                </a:solidFill>
                <a:ea typeface="Times New Roman"/>
                <a:cs typeface="Times New Roman"/>
              </a:rPr>
              <a:t> </a:t>
            </a:r>
            <a:endParaRPr lang="ru-RU" sz="9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spc="-50" dirty="0">
                <a:solidFill>
                  <a:srgbClr val="002060"/>
                </a:solidFill>
                <a:ea typeface="Times New Roman"/>
                <a:cs typeface="Times New Roman"/>
              </a:rPr>
              <a:t>5.</a:t>
            </a:r>
            <a:r>
              <a:rPr lang="ru-RU" sz="1600" b="1" dirty="0">
                <a:solidFill>
                  <a:srgbClr val="002060"/>
                </a:solidFill>
                <a:ea typeface="Times New Roman"/>
                <a:cs typeface="Times New Roman"/>
              </a:rPr>
              <a:t> Рельеф Северного Кавказа 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  <a:cs typeface="Times New Roman"/>
              </a:rPr>
              <a:t>... </a:t>
            </a:r>
            <a:r>
              <a:rPr lang="ru-RU" sz="1600" dirty="0" smtClean="0">
                <a:solidFill>
                  <a:srgbClr val="002060"/>
                </a:solidFill>
                <a:ea typeface="Times New Roman"/>
                <a:cs typeface="Times New Roman"/>
              </a:rPr>
              <a:t>(</a:t>
            </a:r>
            <a:r>
              <a:rPr lang="ru-RU" sz="1600" i="1" dirty="0">
                <a:solidFill>
                  <a:srgbClr val="002060"/>
                </a:solidFill>
                <a:ea typeface="Times New Roman"/>
                <a:cs typeface="Times New Roman"/>
              </a:rPr>
              <a:t>выбери ответ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)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spc="-40" dirty="0">
                <a:solidFill>
                  <a:srgbClr val="002060"/>
                </a:solidFill>
                <a:ea typeface="Times New Roman"/>
                <a:cs typeface="Times New Roman"/>
              </a:rPr>
              <a:t>а)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</a:t>
            </a:r>
            <a:r>
              <a:rPr lang="ru-RU" sz="1600" spc="-10" dirty="0">
                <a:solidFill>
                  <a:srgbClr val="002060"/>
                </a:solidFill>
                <a:ea typeface="Times New Roman"/>
                <a:cs typeface="Times New Roman"/>
              </a:rPr>
              <a:t>равнинный;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spc="-35" dirty="0">
                <a:solidFill>
                  <a:srgbClr val="002060"/>
                </a:solidFill>
                <a:ea typeface="Times New Roman"/>
                <a:cs typeface="Times New Roman"/>
              </a:rPr>
              <a:t>б)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 </a:t>
            </a:r>
            <a:r>
              <a:rPr lang="ru-RU" sz="1600" spc="-20" dirty="0">
                <a:solidFill>
                  <a:srgbClr val="002060"/>
                </a:solidFill>
                <a:ea typeface="Times New Roman"/>
                <a:cs typeface="Times New Roman"/>
              </a:rPr>
              <a:t>горный;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spc="-40" dirty="0">
                <a:solidFill>
                  <a:srgbClr val="FF0000"/>
                </a:solidFill>
                <a:ea typeface="Times New Roman"/>
                <a:cs typeface="Times New Roman"/>
              </a:rPr>
              <a:t>в)</a:t>
            </a:r>
            <a:r>
              <a:rPr lang="ru-RU" sz="1600" b="1" dirty="0">
                <a:solidFill>
                  <a:srgbClr val="FF0000"/>
                </a:solidFill>
                <a:ea typeface="Times New Roman"/>
                <a:cs typeface="Times New Roman"/>
              </a:rPr>
              <a:t> </a:t>
            </a:r>
            <a:r>
              <a:rPr lang="ru-RU" sz="1600" b="1" spc="-10" dirty="0">
                <a:solidFill>
                  <a:srgbClr val="FF0000"/>
                </a:solidFill>
                <a:ea typeface="Times New Roman"/>
                <a:cs typeface="Times New Roman"/>
              </a:rPr>
              <a:t>равнинный и горный.</a:t>
            </a:r>
            <a:endParaRPr lang="ru-RU" sz="16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r>
              <a:rPr lang="ru-RU" sz="900" dirty="0">
                <a:solidFill>
                  <a:srgbClr val="002060"/>
                </a:solidFill>
                <a:ea typeface="Times New Roman"/>
                <a:cs typeface="Times New Roman"/>
              </a:rPr>
              <a:t> </a:t>
            </a:r>
            <a:endParaRPr lang="ru-RU" sz="9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dirty="0">
                <a:solidFill>
                  <a:srgbClr val="002060"/>
                </a:solidFill>
                <a:ea typeface="Times New Roman"/>
                <a:cs typeface="Times New Roman"/>
              </a:rPr>
              <a:t>6 </a:t>
            </a:r>
            <a:r>
              <a:rPr lang="ru-RU" sz="1600" b="1" spc="-35" dirty="0">
                <a:solidFill>
                  <a:srgbClr val="002060"/>
                </a:solidFill>
                <a:ea typeface="Times New Roman"/>
                <a:cs typeface="Times New Roman"/>
              </a:rPr>
              <a:t>На</a:t>
            </a:r>
            <a:r>
              <a:rPr lang="ru-RU" sz="1600" b="1" dirty="0">
                <a:solidFill>
                  <a:srgbClr val="002060"/>
                </a:solidFill>
                <a:ea typeface="Times New Roman"/>
                <a:cs typeface="Times New Roman"/>
              </a:rPr>
              <a:t> Северном Кавказе протекает </a:t>
            </a:r>
            <a:r>
              <a:rPr lang="ru-RU" sz="1600" b="1" dirty="0" smtClean="0">
                <a:solidFill>
                  <a:srgbClr val="002060"/>
                </a:solidFill>
                <a:ea typeface="Times New Roman"/>
                <a:cs typeface="Times New Roman"/>
              </a:rPr>
              <a:t>река… </a:t>
            </a:r>
            <a:r>
              <a:rPr lang="ru-RU" sz="1600" i="1" dirty="0">
                <a:solidFill>
                  <a:srgbClr val="002060"/>
                </a:solidFill>
                <a:ea typeface="Times New Roman"/>
                <a:cs typeface="Times New Roman"/>
              </a:rPr>
              <a:t>(выбери ответ</a:t>
            </a:r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):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dirty="0">
                <a:solidFill>
                  <a:srgbClr val="002060"/>
                </a:solidFill>
                <a:ea typeface="Times New Roman"/>
                <a:cs typeface="Times New Roman"/>
              </a:rPr>
              <a:t>а) Волга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dirty="0">
                <a:solidFill>
                  <a:srgbClr val="FF0000"/>
                </a:solidFill>
                <a:ea typeface="Times New Roman"/>
                <a:cs typeface="Times New Roman"/>
              </a:rPr>
              <a:t>б) Кубань</a:t>
            </a:r>
            <a:endParaRPr lang="ru-RU" sz="16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в) Кама</a:t>
            </a:r>
            <a:endParaRPr lang="ru-RU" sz="1600" dirty="0">
              <a:solidFill>
                <a:prstClr val="white"/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7950" y="34889"/>
            <a:ext cx="719492" cy="6643873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Тестирование</a:t>
            </a:r>
            <a:endParaRPr lang="ru-RU" sz="32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трелка вправо 2">
            <a:hlinkClick r:id="" action="ppaction://hlinkshowjump?jump=nextslide"/>
          </p:cNvPr>
          <p:cNvSpPr/>
          <p:nvPr/>
        </p:nvSpPr>
        <p:spPr>
          <a:xfrm>
            <a:off x="179512" y="5805264"/>
            <a:ext cx="489204" cy="432048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9779186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7564" y="1137731"/>
            <a:ext cx="8568952" cy="38472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            Установите соответствие между республикой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и столицей.</a:t>
            </a:r>
          </a:p>
          <a:p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Республика                                   Столица</a:t>
            </a: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А)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Кабардино-Балкария            1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)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Нальчик</a:t>
            </a: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Б) Дагестан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2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) Петрозаводск</a:t>
            </a:r>
          </a:p>
          <a:p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В)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Чечня                                      3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)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Грозный</a:t>
            </a: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     4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) Махачкала</a:t>
            </a:r>
          </a:p>
          <a:p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Запишите в таблицу цифры, соответствующие выбранным ответам.</a:t>
            </a:r>
          </a:p>
          <a:p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  <a:p>
            <a:endParaRPr lang="ru-RU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0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ru-RU" sz="2400" dirty="0" smtClean="0"/>
          </a:p>
          <a:p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0539" y="23664"/>
            <a:ext cx="66247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Задания для ЕГЭ и ГИА</a:t>
            </a:r>
            <a:endParaRPr lang="ru-RU" sz="32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62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7564" y="1137731"/>
            <a:ext cx="700211" cy="349046"/>
          </a:xfrm>
          <a:prstGeom prst="rect">
            <a:avLst/>
          </a:prstGeom>
          <a:solidFill>
            <a:schemeClr val="tx1"/>
          </a:solidFill>
          <a:ln w="31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55853" y="4355793"/>
            <a:ext cx="931042" cy="32403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ответ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760494"/>
              </p:ext>
            </p:extLst>
          </p:nvPr>
        </p:nvGraphicFramePr>
        <p:xfrm>
          <a:off x="2220341" y="4106753"/>
          <a:ext cx="4032450" cy="842393"/>
        </p:xfrm>
        <a:graphic>
          <a:graphicData uri="http://schemas.openxmlformats.org/drawingml/2006/table">
            <a:tbl>
              <a:tblPr firstRow="1" bandRow="1"/>
              <a:tblGrid>
                <a:gridCol w="1344150"/>
                <a:gridCol w="1344150"/>
                <a:gridCol w="1344150"/>
              </a:tblGrid>
              <a:tr h="38519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А</a:t>
                      </a:r>
                      <a:endParaRPr lang="ru-RU" sz="24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BF1DD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BF1DD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endParaRPr lang="ru-RU" dirty="0"/>
                    </a:p>
                  </a:txBody>
                  <a:tcPr/>
                </a:tc>
              </a:tr>
              <a:tr h="3851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667251" y="452327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1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20542" y="452327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4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57787" y="452327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3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7" name="Стрелка вправо 16">
            <a:hlinkClick r:id="" action="ppaction://hlinkshowjump?jump=nextslide"/>
          </p:cNvPr>
          <p:cNvSpPr/>
          <p:nvPr/>
        </p:nvSpPr>
        <p:spPr>
          <a:xfrm>
            <a:off x="393067" y="5733256"/>
            <a:ext cx="489204" cy="432048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6130036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3022" y="1263820"/>
            <a:ext cx="8568952" cy="34778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           Определите регион России по его краткому описанию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   Этот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край имеет выход к двум морям, по суше граничит с одной из зарубежных стран. Большую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часть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территории занимает низменность, на юге расположены молодые высокие горы.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Особенностью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климата является непродолжительный холодный период года.  Основное богатство края —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агроклиматические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и рекреационные ресурсы.</a:t>
            </a:r>
          </a:p>
          <a:p>
            <a:endParaRPr lang="ru-RU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             ____________________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край.</a:t>
            </a:r>
          </a:p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0539" y="23664"/>
            <a:ext cx="66247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Задания для ЕГЭ и ГИА</a:t>
            </a:r>
            <a:endParaRPr lang="ru-RU" sz="32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62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rId3" action="ppaction://hlinksldjump"/>
            <a:hlinkHover r:id="" action="ppaction://noaction" highlightClick="1"/>
          </p:cNvPr>
          <p:cNvSpPr/>
          <p:nvPr/>
        </p:nvSpPr>
        <p:spPr>
          <a:xfrm>
            <a:off x="113717" y="5714506"/>
            <a:ext cx="767003" cy="647018"/>
          </a:xfrm>
          <a:prstGeom prst="mathMultiply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7219" y="3640672"/>
            <a:ext cx="898591" cy="32403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</a:t>
            </a:r>
            <a:r>
              <a:rPr lang="ru-RU" dirty="0" smtClean="0">
                <a:solidFill>
                  <a:srgbClr val="002060"/>
                </a:solidFill>
              </a:rPr>
              <a:t>твет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51720" y="3640672"/>
            <a:ext cx="24090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FF0000"/>
                </a:solidFill>
              </a:rPr>
              <a:t>Краснодарский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9924" y="1263820"/>
            <a:ext cx="700211" cy="349046"/>
          </a:xfrm>
          <a:prstGeom prst="rect">
            <a:avLst/>
          </a:prstGeom>
          <a:solidFill>
            <a:schemeClr val="tx1"/>
          </a:solidFill>
          <a:ln w="31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 3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8028803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401462"/>
              </p:ext>
            </p:extLst>
          </p:nvPr>
        </p:nvGraphicFramePr>
        <p:xfrm>
          <a:off x="179512" y="811697"/>
          <a:ext cx="8784976" cy="445579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056784"/>
                <a:gridCol w="1728192"/>
              </a:tblGrid>
              <a:tr h="7249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Предположения «Да-</a:t>
                      </a:r>
                      <a:r>
                        <a:rPr lang="ru-RU" sz="24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нетки</a:t>
                      </a:r>
                      <a:r>
                        <a:rPr lang="ru-RU" sz="2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»</a:t>
                      </a:r>
                    </a:p>
                    <a:p>
                      <a:pPr algn="ctr" fontAlgn="b"/>
                      <a:endParaRPr lang="ru-RU" sz="24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Ответ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60564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1. Северный Кавказ занимает пограничное положение между равнинами и горами.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60564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2. Северный Кавказ имеет выгодное приморское экономико-географическое положение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60564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3. Для Северного Кавказа характерен однонациональный состав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60564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4. Северный Кавказ граничит с 3 государствами: Грузией, Арменией, Азербайджаном.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60564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5. На Европейском Юге есть месторождения топливных полезных ископаемых.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60564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6. Северный Кавказ один из самых благоприятных для жизни людей из районов России в природном отношении.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626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Умножение 14">
            <a:hlinkClick r:id="rId3" action="ppaction://hlinksldjump"/>
            <a:hlinkHover r:id="" action="ppaction://noaction" highlightClick="1"/>
          </p:cNvPr>
          <p:cNvSpPr/>
          <p:nvPr/>
        </p:nvSpPr>
        <p:spPr>
          <a:xfrm>
            <a:off x="171346" y="5828591"/>
            <a:ext cx="767003" cy="647018"/>
          </a:xfrm>
          <a:prstGeom prst="mathMultiply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7343700" y="1614412"/>
            <a:ext cx="374714" cy="485527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5" name="Стрелка вправо 34"/>
          <p:cNvSpPr/>
          <p:nvPr/>
        </p:nvSpPr>
        <p:spPr>
          <a:xfrm>
            <a:off x="7327569" y="2252158"/>
            <a:ext cx="374714" cy="485527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6" name="Стрелка вправо 35"/>
          <p:cNvSpPr/>
          <p:nvPr/>
        </p:nvSpPr>
        <p:spPr>
          <a:xfrm>
            <a:off x="7311804" y="2916201"/>
            <a:ext cx="374714" cy="485527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7311804" y="3498338"/>
            <a:ext cx="374714" cy="485527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8" name="Стрелка вправо 37"/>
          <p:cNvSpPr/>
          <p:nvPr/>
        </p:nvSpPr>
        <p:spPr>
          <a:xfrm>
            <a:off x="7343700" y="4077072"/>
            <a:ext cx="374714" cy="485527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88224" y="5922016"/>
            <a:ext cx="576064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да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13880" y="6215041"/>
            <a:ext cx="55303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да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34780" y="5750639"/>
            <a:ext cx="577633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нет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987824" y="6170718"/>
            <a:ext cx="576889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b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нет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8104" y="5721961"/>
            <a:ext cx="576064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да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908" y="187981"/>
            <a:ext cx="2484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«Да-</a:t>
            </a:r>
            <a:r>
              <a:rPr lang="ru-RU" sz="2800" b="1" dirty="0" err="1" smtClean="0">
                <a:solidFill>
                  <a:srgbClr val="FF0000"/>
                </a:solidFill>
              </a:rPr>
              <a:t>нетка</a:t>
            </a:r>
            <a:r>
              <a:rPr lang="ru-RU" sz="2800" b="1" dirty="0" smtClean="0">
                <a:solidFill>
                  <a:srgbClr val="FF0000"/>
                </a:solidFill>
              </a:rPr>
              <a:t>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67744" y="5521906"/>
            <a:ext cx="55303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да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7311805" y="4705971"/>
            <a:ext cx="374714" cy="485527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1214675"/>
      </p:ext>
    </p:extLst>
  </p:cSld>
  <p:clrMapOvr>
    <a:masterClrMapping/>
  </p:clrMapOvr>
  <p:transition advClick="0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80296E-6 L 0.25209 -0.499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2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9.25069E-9 L 0.43507 -0.4091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53" y="-204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14431E-6 L 0.52778 -0.376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89" y="-188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34135E-6 L 0.71198 -0.2985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0" y="-14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48844E-6 L 0.61545 -0.5647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64" y="-282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11748E-6 L 0.13889 -0.1718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4" y="-86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  <p:bldP spid="9" grpId="0" animBg="1"/>
      <p:bldP spid="31" grpId="0" animBg="1"/>
      <p:bldP spid="22" grpId="0" animBg="1"/>
      <p:bldP spid="18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6000" dirty="0" smtClean="0">
                <a:solidFill>
                  <a:srgbClr val="FFC000"/>
                </a:solidFill>
              </a:rPr>
              <a:t>Домашнее задание</a:t>
            </a:r>
            <a:endParaRPr lang="ru-RU" sz="6000" dirty="0">
              <a:solidFill>
                <a:srgbClr val="FFC000"/>
              </a:solidFill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708525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z="3200" dirty="0" smtClean="0">
                <a:latin typeface="Arial" charset="0"/>
                <a:cs typeface="Arial" charset="0"/>
              </a:rPr>
              <a:t>§§ </a:t>
            </a:r>
            <a:r>
              <a:rPr lang="ru-RU" sz="3200" dirty="0" smtClean="0">
                <a:latin typeface="Arial" charset="0"/>
                <a:cs typeface="Arial" charset="0"/>
              </a:rPr>
              <a:t>40</a:t>
            </a:r>
            <a:r>
              <a:rPr lang="ru-RU" sz="3200" dirty="0" smtClean="0">
                <a:latin typeface="Arial" charset="0"/>
                <a:cs typeface="Arial" charset="0"/>
              </a:rPr>
              <a:t> </a:t>
            </a:r>
            <a:r>
              <a:rPr lang="ru-RU" sz="3200" dirty="0" smtClean="0">
                <a:latin typeface="Arial" charset="0"/>
                <a:cs typeface="Arial" charset="0"/>
              </a:rPr>
              <a:t>учебника. </a:t>
            </a:r>
          </a:p>
          <a:p>
            <a:pPr algn="just">
              <a:buFont typeface="Wingdings 2" pitchFamily="18" charset="2"/>
              <a:buNone/>
            </a:pPr>
            <a:r>
              <a:rPr lang="ru-RU" sz="3200" dirty="0" smtClean="0">
                <a:latin typeface="Arial" charset="0"/>
                <a:cs typeface="Arial" charset="0"/>
              </a:rPr>
              <a:t>Письменное творческое задание.</a:t>
            </a:r>
          </a:p>
          <a:p>
            <a:pPr algn="just">
              <a:buNone/>
            </a:pPr>
            <a:r>
              <a:rPr lang="ru-RU" sz="3200" dirty="0">
                <a:latin typeface="Arial" charset="0"/>
                <a:cs typeface="Arial" charset="0"/>
              </a:rPr>
              <a:t> </a:t>
            </a:r>
            <a:r>
              <a:rPr lang="ru-RU" sz="3200" dirty="0" smtClean="0">
                <a:latin typeface="Arial" charset="0"/>
                <a:cs typeface="Arial" charset="0"/>
              </a:rPr>
              <a:t>   </a:t>
            </a:r>
            <a:r>
              <a:rPr lang="ru-RU" sz="3200" i="1" dirty="0" smtClean="0">
                <a:solidFill>
                  <a:srgbClr val="FFC000"/>
                </a:solidFill>
                <a:latin typeface="Arial" charset="0"/>
                <a:cs typeface="Arial" charset="0"/>
              </a:rPr>
              <a:t>Представьте себе, что вы сотрудник туристического агентства. Опишите маршрут путешествия </a:t>
            </a:r>
            <a:r>
              <a:rPr lang="ru-RU" sz="3200" i="1" dirty="0" smtClean="0">
                <a:solidFill>
                  <a:srgbClr val="FFC000"/>
                </a:solidFill>
                <a:latin typeface="Arial" charset="0"/>
                <a:cs typeface="Arial" charset="0"/>
              </a:rPr>
              <a:t>по Европейскому Югу, </a:t>
            </a:r>
            <a:r>
              <a:rPr lang="ru-RU" sz="3200" i="1" dirty="0" smtClean="0">
                <a:solidFill>
                  <a:srgbClr val="FFC000"/>
                </a:solidFill>
                <a:latin typeface="Arial" charset="0"/>
                <a:cs typeface="Arial" charset="0"/>
              </a:rPr>
              <a:t>который можно было бы предложить туристам с целью отдыха и лечения, горнолыжного отдыха, знакомства с памятниками природы.</a:t>
            </a:r>
          </a:p>
        </p:txBody>
      </p:sp>
      <p:sp>
        <p:nvSpPr>
          <p:cNvPr id="3" name="Стрелка вправо 2">
            <a:hlinkClick r:id="" action="ppaction://hlinkshowjump?jump=nextslide"/>
          </p:cNvPr>
          <p:cNvSpPr/>
          <p:nvPr/>
        </p:nvSpPr>
        <p:spPr>
          <a:xfrm>
            <a:off x="179512" y="692696"/>
            <a:ext cx="576064" cy="43204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0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7267847c30225c175b5420d8a3d74587866c5e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AUDIO_BITRATE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AUDIO_BITRATE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AUDIO_BITRATE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AUDIO_BITRATE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AUDIO_BITRATE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AUDIO_BITRATE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AUDIO_BITRATE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AUDIO_BITRATE" val="0"/>
</p:tagLst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Другая 11">
      <a:dk1>
        <a:srgbClr val="C3D69B"/>
      </a:dk1>
      <a:lt1>
        <a:sysClr val="window" lastClr="FFFFFF"/>
      </a:lt1>
      <a:dk2>
        <a:srgbClr val="EBF1DD"/>
      </a:dk2>
      <a:lt2>
        <a:srgbClr val="EEECE1"/>
      </a:lt2>
      <a:accent1>
        <a:srgbClr val="4F81BD"/>
      </a:accent1>
      <a:accent2>
        <a:srgbClr val="C0504D"/>
      </a:accent2>
      <a:accent3>
        <a:srgbClr val="C3D69B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a:spPr>
      <a:bodyPr rtlCol="0" anchor="ctr"/>
      <a:lstStyle>
        <a:defPPr algn="ctr">
          <a:defRPr dirty="0">
            <a:solidFill>
              <a:srgbClr val="002060"/>
            </a:solidFill>
          </a:defRPr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3">
      <a:majorFont>
        <a:latin typeface="Monotype Corsiva"/>
        <a:ea typeface=""/>
        <a:cs typeface=""/>
      </a:majorFont>
      <a:minorFont>
        <a:latin typeface="Monotype Corsiva"/>
        <a:ea typeface=""/>
        <a:cs typeface="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Too many files design template</Template>
  <TotalTime>8917</TotalTime>
  <Words>822</Words>
  <Application>Microsoft Office PowerPoint</Application>
  <PresentationFormat>Экран (4:3)</PresentationFormat>
  <Paragraphs>212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Тема Office</vt:lpstr>
      <vt:lpstr>1_Тема Office</vt:lpstr>
      <vt:lpstr>2_Тема Office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ЭГП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Хозяйство Европейского  Юга</dc:title>
  <dc:subject>Районы России</dc:subject>
  <dc:creator>Передельская Т.В.</dc:creator>
  <cp:lastModifiedBy>Дмитрий Каленюк</cp:lastModifiedBy>
  <cp:revision>1239</cp:revision>
  <dcterms:created xsi:type="dcterms:W3CDTF">2010-01-05T09:20:18Z</dcterms:created>
  <dcterms:modified xsi:type="dcterms:W3CDTF">2017-01-30T18:15:26Z</dcterms:modified>
</cp:coreProperties>
</file>